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6" r:id="rId2"/>
  </p:sldIdLst>
  <p:sldSz cx="36804600" cy="27660600"/>
  <p:notesSz cx="6858000" cy="9144000"/>
  <p:defaultTextStyle>
    <a:defPPr>
      <a:defRPr lang="en-US"/>
    </a:defPPr>
    <a:lvl1pPr marL="0" algn="l" defTabSz="1841691" rtl="0" eaLnBrk="1" latinLnBrk="0" hangingPunct="1">
      <a:defRPr sz="7500" kern="1200">
        <a:solidFill>
          <a:schemeClr val="tx1"/>
        </a:solidFill>
        <a:latin typeface="+mn-lt"/>
        <a:ea typeface="+mn-ea"/>
        <a:cs typeface="+mn-cs"/>
      </a:defRPr>
    </a:lvl1pPr>
    <a:lvl2pPr marL="1841691" algn="l" defTabSz="1841691" rtl="0" eaLnBrk="1" latinLnBrk="0" hangingPunct="1">
      <a:defRPr sz="7500" kern="1200">
        <a:solidFill>
          <a:schemeClr val="tx1"/>
        </a:solidFill>
        <a:latin typeface="+mn-lt"/>
        <a:ea typeface="+mn-ea"/>
        <a:cs typeface="+mn-cs"/>
      </a:defRPr>
    </a:lvl2pPr>
    <a:lvl3pPr marL="3683388" algn="l" defTabSz="1841691" rtl="0" eaLnBrk="1" latinLnBrk="0" hangingPunct="1">
      <a:defRPr sz="7500" kern="1200">
        <a:solidFill>
          <a:schemeClr val="tx1"/>
        </a:solidFill>
        <a:latin typeface="+mn-lt"/>
        <a:ea typeface="+mn-ea"/>
        <a:cs typeface="+mn-cs"/>
      </a:defRPr>
    </a:lvl3pPr>
    <a:lvl4pPr marL="5525081" algn="l" defTabSz="1841691" rtl="0" eaLnBrk="1" latinLnBrk="0" hangingPunct="1">
      <a:defRPr sz="7500" kern="1200">
        <a:solidFill>
          <a:schemeClr val="tx1"/>
        </a:solidFill>
        <a:latin typeface="+mn-lt"/>
        <a:ea typeface="+mn-ea"/>
        <a:cs typeface="+mn-cs"/>
      </a:defRPr>
    </a:lvl4pPr>
    <a:lvl5pPr marL="7366773" algn="l" defTabSz="1841691" rtl="0" eaLnBrk="1" latinLnBrk="0" hangingPunct="1">
      <a:defRPr sz="7500" kern="1200">
        <a:solidFill>
          <a:schemeClr val="tx1"/>
        </a:solidFill>
        <a:latin typeface="+mn-lt"/>
        <a:ea typeface="+mn-ea"/>
        <a:cs typeface="+mn-cs"/>
      </a:defRPr>
    </a:lvl5pPr>
    <a:lvl6pPr marL="9208467" algn="l" defTabSz="1841691" rtl="0" eaLnBrk="1" latinLnBrk="0" hangingPunct="1">
      <a:defRPr sz="7500" kern="1200">
        <a:solidFill>
          <a:schemeClr val="tx1"/>
        </a:solidFill>
        <a:latin typeface="+mn-lt"/>
        <a:ea typeface="+mn-ea"/>
        <a:cs typeface="+mn-cs"/>
      </a:defRPr>
    </a:lvl6pPr>
    <a:lvl7pPr marL="11050162" algn="l" defTabSz="1841691" rtl="0" eaLnBrk="1" latinLnBrk="0" hangingPunct="1">
      <a:defRPr sz="7500" kern="1200">
        <a:solidFill>
          <a:schemeClr val="tx1"/>
        </a:solidFill>
        <a:latin typeface="+mn-lt"/>
        <a:ea typeface="+mn-ea"/>
        <a:cs typeface="+mn-cs"/>
      </a:defRPr>
    </a:lvl7pPr>
    <a:lvl8pPr marL="12891853" algn="l" defTabSz="1841691" rtl="0" eaLnBrk="1" latinLnBrk="0" hangingPunct="1">
      <a:defRPr sz="7500" kern="1200">
        <a:solidFill>
          <a:schemeClr val="tx1"/>
        </a:solidFill>
        <a:latin typeface="+mn-lt"/>
        <a:ea typeface="+mn-ea"/>
        <a:cs typeface="+mn-cs"/>
      </a:defRPr>
    </a:lvl8pPr>
    <a:lvl9pPr marL="14733549" algn="l" defTabSz="1841691" rtl="0" eaLnBrk="1" latinLnBrk="0" hangingPunct="1">
      <a:defRPr sz="75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150">
          <p15:clr>
            <a:srgbClr val="A4A3A4"/>
          </p15:clr>
        </p15:guide>
        <p15:guide id="2" orient="horz" pos="17353">
          <p15:clr>
            <a:srgbClr val="A4A3A4"/>
          </p15:clr>
        </p15:guide>
        <p15:guide id="3" orient="horz" pos="16276">
          <p15:clr>
            <a:srgbClr val="A4A3A4"/>
          </p15:clr>
        </p15:guide>
        <p15:guide id="4" orient="horz" pos="8712">
          <p15:clr>
            <a:srgbClr val="A4A3A4"/>
          </p15:clr>
        </p15:guide>
        <p15:guide id="5" orient="horz" pos="70">
          <p15:clr>
            <a:srgbClr val="A4A3A4"/>
          </p15:clr>
        </p15:guide>
        <p15:guide id="6" pos="72">
          <p15:clr>
            <a:srgbClr val="A4A3A4"/>
          </p15:clr>
        </p15:guide>
        <p15:guide id="7" pos="23111">
          <p15:clr>
            <a:srgbClr val="A4A3A4"/>
          </p15:clr>
        </p15:guide>
        <p15:guide id="8" pos="1149">
          <p15:clr>
            <a:srgbClr val="A4A3A4"/>
          </p15:clr>
        </p15:guide>
        <p15:guide id="9" pos="22034">
          <p15:clr>
            <a:srgbClr val="A4A3A4"/>
          </p15:clr>
        </p15:guide>
        <p15:guide id="10" pos="1159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scaleToFitPaper="1"/>
  <p:clrMru>
    <a:srgbClr val="F5E5FF"/>
    <a:srgbClr val="0061FF"/>
    <a:srgbClr val="3F80CD"/>
    <a:srgbClr val="005A97"/>
    <a:srgbClr val="C8C9C7"/>
    <a:srgbClr val="004877"/>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8062" autoAdjust="0"/>
    <p:restoredTop sz="99731" autoAdjust="0"/>
  </p:normalViewPr>
  <p:slideViewPr>
    <p:cSldViewPr snapToGrid="0" snapToObjects="1" showGuides="1">
      <p:cViewPr>
        <p:scale>
          <a:sx n="31" d="100"/>
          <a:sy n="31" d="100"/>
        </p:scale>
        <p:origin x="744" y="-120"/>
      </p:cViewPr>
      <p:guideLst>
        <p:guide orient="horz" pos="1150"/>
        <p:guide orient="horz" pos="17353"/>
        <p:guide orient="horz" pos="16276"/>
        <p:guide orient="horz" pos="8712"/>
        <p:guide orient="horz" pos="70"/>
        <p:guide pos="72"/>
        <p:guide pos="23111"/>
        <p:guide pos="1149"/>
        <p:guide pos="22034"/>
        <p:guide pos="11592"/>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3"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ableStyles" Target="tableStyles.xml"/><Relationship Id="rId5" Type="http://schemas.openxmlformats.org/officeDocument/2006/relationships/theme" Target="theme/theme1.xml"/><Relationship Id="rId4" Type="http://schemas.openxmlformats.org/officeDocument/2006/relationships/viewProps" Target="viewProps.xml"/></Relationships>
</file>

<file path=ppt/diagrams/colors1.xml><?xml version="1.0" encoding="utf-8"?>
<dgm:colorsDef xmlns:dgm="http://schemas.openxmlformats.org/drawingml/2006/diagram" xmlns:a="http://schemas.openxmlformats.org/drawingml/2006/main" uniqueId="urn:microsoft.com/office/officeart/2005/8/colors/accent1_5">
  <dgm:title val=""/>
  <dgm:desc val=""/>
  <dgm:catLst>
    <dgm:cat type="accent1" pri="11500"/>
  </dgm:catLst>
  <dgm:styleLbl name="node0">
    <dgm:fillClrLst meth="cycle">
      <a:schemeClr val="accent1">
        <a:alpha val="80000"/>
      </a:schemeClr>
    </dgm:fillClrLst>
    <dgm:linClrLst meth="repeat">
      <a:schemeClr val="lt1"/>
    </dgm:linClrLst>
    <dgm:effectClrLst/>
    <dgm:txLinClrLst/>
    <dgm:txFillClrLst/>
    <dgm:txEffectClrLst/>
  </dgm:styleLbl>
  <dgm:styleLbl name="node1">
    <dgm:fillClrLst>
      <a:schemeClr val="accent1">
        <a:alpha val="90000"/>
      </a:schemeClr>
      <a:schemeClr val="accent1">
        <a:alpha val="50000"/>
      </a:schemeClr>
    </dgm:fillClrLst>
    <dgm:linClrLst meth="repeat">
      <a:schemeClr val="lt1"/>
    </dgm:linClrLst>
    <dgm:effectClrLst/>
    <dgm:txLinClrLst/>
    <dgm:txFillClrLst/>
    <dgm:txEffectClrLst/>
  </dgm:styleLbl>
  <dgm:styleLbl name="alignNode1">
    <dgm:fillClrLst>
      <a:schemeClr val="accent1">
        <a:alpha val="90000"/>
      </a:schemeClr>
      <a:schemeClr val="accent1">
        <a:alpha val="50000"/>
      </a:schemeClr>
    </dgm:fillClrLst>
    <dgm:linClrLst>
      <a:schemeClr val="accent1">
        <a:alpha val="90000"/>
      </a:schemeClr>
      <a:schemeClr val="accent1">
        <a:alpha val="50000"/>
      </a:schemeClr>
    </dgm:linClrLst>
    <dgm:effectClrLst/>
    <dgm:txLinClrLst/>
    <dgm:txFillClrLst/>
    <dgm:txEffectClrLst/>
  </dgm:styleLbl>
  <dgm:styleLbl name="lnNode1">
    <dgm:fillClrLst>
      <a:schemeClr val="accent1">
        <a:shade val="90000"/>
      </a:schemeClr>
      <a:schemeClr val="accent1">
        <a:alpha val="50000"/>
        <a:tint val="50000"/>
      </a:schemeClr>
    </dgm:fillClrLst>
    <dgm:linClrLst meth="repeat">
      <a:schemeClr val="lt1"/>
    </dgm:linClrLst>
    <dgm:effectClrLst/>
    <dgm:txLinClrLst/>
    <dgm:txFillClrLst/>
    <dgm:txEffectClrLst/>
  </dgm:styleLbl>
  <dgm:styleLbl name="vennNode1">
    <dgm:fillClrLst>
      <a:schemeClr val="accent1">
        <a:shade val="80000"/>
        <a:alpha val="50000"/>
      </a:schemeClr>
      <a:schemeClr val="accent1">
        <a:alpha val="80000"/>
      </a:schemeClr>
    </dgm:fillClrLst>
    <dgm:linClrLst meth="repeat">
      <a:schemeClr val="lt1"/>
    </dgm:linClrLst>
    <dgm:effectClrLst/>
    <dgm:txLinClrLst/>
    <dgm:txFillClrLst/>
    <dgm:txEffectClrLst/>
  </dgm:styleLbl>
  <dgm:styleLbl name="node2">
    <dgm:fillClrLst>
      <a:schemeClr val="accent1">
        <a:alpha val="70000"/>
      </a:schemeClr>
    </dgm:fillClrLst>
    <dgm:linClrLst meth="repeat">
      <a:schemeClr val="lt1"/>
    </dgm:linClrLst>
    <dgm:effectClrLst/>
    <dgm:txLinClrLst/>
    <dgm:txFillClrLst/>
    <dgm:txEffectClrLst/>
  </dgm:styleLbl>
  <dgm:styleLbl name="node3">
    <dgm:fillClrLst>
      <a:schemeClr val="accent1">
        <a:alpha val="50000"/>
      </a:schemeClr>
    </dgm:fillClrLst>
    <dgm:linClrLst meth="repeat">
      <a:schemeClr val="lt1"/>
    </dgm:linClrLst>
    <dgm:effectClrLst/>
    <dgm:txLinClrLst/>
    <dgm:txFillClrLst/>
    <dgm:txEffectClrLst/>
  </dgm:styleLbl>
  <dgm:styleLbl name="node4">
    <dgm:fillClrLst>
      <a:schemeClr val="accent1">
        <a:alpha val="30000"/>
      </a:schemeClr>
    </dgm:fillClrLst>
    <dgm:linClrLst meth="repeat">
      <a:schemeClr val="lt1"/>
    </dgm:linClrLst>
    <dgm:effectClrLst/>
    <dgm:txLinClrLst/>
    <dgm:txFillClrLst/>
    <dgm:txEffectClrLst/>
  </dgm:styleLbl>
  <dgm:styleLbl name="fgImgPlace1">
    <dgm:fillClrLst>
      <a:schemeClr val="accent1">
        <a:tint val="50000"/>
        <a:alpha val="90000"/>
      </a:schemeClr>
      <a:schemeClr val="accent1">
        <a:tint val="20000"/>
        <a:alpha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1">
        <a:shade val="90000"/>
      </a:schemeClr>
      <a:schemeClr val="accent1">
        <a:tint val="50000"/>
      </a:schemeClr>
    </dgm:fillClrLst>
    <dgm:linClrLst>
      <a:schemeClr val="accent1">
        <a:shade val="90000"/>
      </a:schemeClr>
      <a:schemeClr val="accent1">
        <a:tint val="50000"/>
      </a:schemeClr>
    </dgm:linClrLst>
    <dgm:effectClrLst/>
    <dgm:txLinClrLst/>
    <dgm:txFillClrLst/>
    <dgm:txEffectClrLst/>
  </dgm:styleLbl>
  <dgm:styleLbl name="fgSibTrans2D1">
    <dgm:fillClrLst>
      <a:schemeClr val="accent1">
        <a:shade val="90000"/>
      </a:schemeClr>
      <a:schemeClr val="accent1">
        <a:tint val="50000"/>
      </a:schemeClr>
    </dgm:fillClrLst>
    <dgm:linClrLst>
      <a:schemeClr val="accent1">
        <a:shade val="90000"/>
      </a:schemeClr>
      <a:schemeClr val="accent1">
        <a:tint val="50000"/>
      </a:schemeClr>
    </dgm:linClrLst>
    <dgm:effectClrLst/>
    <dgm:txLinClrLst/>
    <dgm:txFillClrLst/>
    <dgm:txEffectClrLst/>
  </dgm:styleLbl>
  <dgm:styleLbl name="bgSibTrans2D1">
    <dgm:fillClrLst>
      <a:schemeClr val="accent1">
        <a:shade val="90000"/>
      </a:schemeClr>
      <a:schemeClr val="accent1">
        <a:tint val="50000"/>
      </a:schemeClr>
    </dgm:fillClrLst>
    <dgm:linClrLst>
      <a:schemeClr val="accent1">
        <a:shade val="90000"/>
      </a:schemeClr>
      <a:schemeClr val="accent1">
        <a:tint val="50000"/>
      </a:schemeClr>
    </dgm:linClrLst>
    <dgm:effectClrLst/>
    <dgm:txLinClrLst/>
    <dgm:txFillClrLst/>
    <dgm:txEffectClrLst/>
  </dgm:styleLbl>
  <dgm:styleLbl name="sibTrans1D1">
    <dgm:fillClrLst>
      <a:schemeClr val="accent1">
        <a:shade val="90000"/>
      </a:schemeClr>
      <a:schemeClr val="accent1">
        <a:tint val="50000"/>
      </a:schemeClr>
    </dgm:fillClrLst>
    <dgm:linClrLst>
      <a:schemeClr val="accent1">
        <a:shade val="90000"/>
      </a:schemeClr>
      <a:schemeClr val="accent1">
        <a:tint val="5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alpha val="90000"/>
      </a:schemeClr>
    </dgm:fillClrLst>
    <dgm:linClrLst meth="repeat">
      <a:schemeClr val="lt1"/>
    </dgm:linClrLst>
    <dgm:effectClrLst/>
    <dgm:txLinClrLst/>
    <dgm:txFillClrLst/>
    <dgm:txEffectClrLst/>
  </dgm:styleLbl>
  <dgm:styleLbl name="asst1">
    <dgm:fillClrLst meth="repeat">
      <a:schemeClr val="accent1">
        <a:alpha val="90000"/>
      </a:schemeClr>
    </dgm:fillClrLst>
    <dgm:linClrLst meth="repeat">
      <a:schemeClr val="lt1"/>
    </dgm:linClrLst>
    <dgm:effectClrLst/>
    <dgm:txLinClrLst/>
    <dgm:txFillClrLst/>
    <dgm:txEffectClrLst/>
  </dgm:styleLbl>
  <dgm:styleLbl name="asst2">
    <dgm:fillClrLst>
      <a:schemeClr val="accent1">
        <a:alpha val="90000"/>
      </a:schemeClr>
    </dgm:fillClrLst>
    <dgm:linClrLst meth="repeat">
      <a:schemeClr val="lt1"/>
    </dgm:linClrLst>
    <dgm:effectClrLst/>
    <dgm:txLinClrLst/>
    <dgm:txFillClrLst/>
    <dgm:txEffectClrLst/>
  </dgm:styleLbl>
  <dgm:styleLbl name="asst3">
    <dgm:fillClrLst>
      <a:schemeClr val="accent1">
        <a:alpha val="70000"/>
      </a:schemeClr>
    </dgm:fillClrLst>
    <dgm:linClrLst meth="repeat">
      <a:schemeClr val="lt1"/>
    </dgm:linClrLst>
    <dgm:effectClrLst/>
    <dgm:txLinClrLst/>
    <dgm:txFillClrLst/>
    <dgm:txEffectClrLst/>
  </dgm:styleLbl>
  <dgm:styleLbl name="asst4">
    <dgm:fillClrLst>
      <a:schemeClr val="accent1">
        <a:alpha val="50000"/>
      </a:schemeClr>
    </dgm:fillClrLst>
    <dgm:linClrLst meth="repeat">
      <a:schemeClr val="lt1"/>
    </dgm:linClrLst>
    <dgm:effectClrLst/>
    <dgm:txLinClrLst/>
    <dgm:txFillClrLst/>
    <dgm:txEffectClrLst/>
  </dgm:styleLbl>
  <dgm:styleLbl name="parChTrans2D1">
    <dgm:fillClrLst meth="repeat">
      <a:schemeClr val="accent1">
        <a:shade val="80000"/>
      </a:schemeClr>
    </dgm:fillClrLst>
    <dgm:linClrLst meth="repeat">
      <a:schemeClr val="accent1">
        <a:shade val="80000"/>
      </a:schemeClr>
    </dgm:linClrLst>
    <dgm:effectClrLst/>
    <dgm:txLinClrLst/>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dk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0000"/>
      </a:schemeClr>
    </dgm:fillClrLst>
    <dgm:linClrLst meth="repeat">
      <a:schemeClr val="accent1">
        <a:tint val="90000"/>
      </a:schemeClr>
    </dgm:linClrLst>
    <dgm:effectClrLst/>
    <dgm:txLinClrLst/>
    <dgm:txFillClrLst meth="repeat">
      <a:schemeClr val="tx1"/>
    </dgm:txFillClrLst>
    <dgm:txEffectClrLst/>
  </dgm:styleLbl>
  <dgm:styleLbl name="parChTrans1D3">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parChTrans1D4">
    <dgm:fillClrLst meth="repeat">
      <a:schemeClr val="accent1">
        <a:tint val="50000"/>
      </a:schemeClr>
    </dgm:fillClrLst>
    <dgm:linClrLst meth="repeat">
      <a:schemeClr val="accent1">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trAlignAcc1">
    <dgm:fillClrLst meth="repeat">
      <a:schemeClr val="lt1">
        <a:alpha val="4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bgAcc1">
    <dgm:fillClrLst meth="repeat">
      <a:schemeClr val="lt1">
        <a:alpha val="9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solidFgAcc1">
    <dgm:fillClrLst meth="repeat">
      <a:schemeClr val="lt1"/>
    </dgm:fillClrLst>
    <dgm:linClrLst>
      <a:schemeClr val="accent1">
        <a:alpha val="90000"/>
      </a:schemeClr>
      <a:schemeClr val="accent1">
        <a:alpha val="5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a:schemeClr val="accent1">
        <a:alpha val="90000"/>
        <a:tint val="40000"/>
      </a:schemeClr>
      <a:schemeClr val="accent1">
        <a:alpha val="5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50000"/>
      </a:schemeClr>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5">
  <dgm:title val=""/>
  <dgm:desc val=""/>
  <dgm:catLst>
    <dgm:cat type="accent1" pri="11500"/>
  </dgm:catLst>
  <dgm:styleLbl name="node0">
    <dgm:fillClrLst meth="cycle">
      <a:schemeClr val="accent1">
        <a:alpha val="80000"/>
      </a:schemeClr>
    </dgm:fillClrLst>
    <dgm:linClrLst meth="repeat">
      <a:schemeClr val="lt1"/>
    </dgm:linClrLst>
    <dgm:effectClrLst/>
    <dgm:txLinClrLst/>
    <dgm:txFillClrLst/>
    <dgm:txEffectClrLst/>
  </dgm:styleLbl>
  <dgm:styleLbl name="node1">
    <dgm:fillClrLst>
      <a:schemeClr val="accent1">
        <a:alpha val="90000"/>
      </a:schemeClr>
      <a:schemeClr val="accent1">
        <a:alpha val="50000"/>
      </a:schemeClr>
    </dgm:fillClrLst>
    <dgm:linClrLst meth="repeat">
      <a:schemeClr val="lt1"/>
    </dgm:linClrLst>
    <dgm:effectClrLst/>
    <dgm:txLinClrLst/>
    <dgm:txFillClrLst/>
    <dgm:txEffectClrLst/>
  </dgm:styleLbl>
  <dgm:styleLbl name="alignNode1">
    <dgm:fillClrLst>
      <a:schemeClr val="accent1">
        <a:alpha val="90000"/>
      </a:schemeClr>
      <a:schemeClr val="accent1">
        <a:alpha val="50000"/>
      </a:schemeClr>
    </dgm:fillClrLst>
    <dgm:linClrLst>
      <a:schemeClr val="accent1">
        <a:alpha val="90000"/>
      </a:schemeClr>
      <a:schemeClr val="accent1">
        <a:alpha val="50000"/>
      </a:schemeClr>
    </dgm:linClrLst>
    <dgm:effectClrLst/>
    <dgm:txLinClrLst/>
    <dgm:txFillClrLst/>
    <dgm:txEffectClrLst/>
  </dgm:styleLbl>
  <dgm:styleLbl name="lnNode1">
    <dgm:fillClrLst>
      <a:schemeClr val="accent1">
        <a:shade val="90000"/>
      </a:schemeClr>
      <a:schemeClr val="accent1">
        <a:alpha val="50000"/>
        <a:tint val="50000"/>
      </a:schemeClr>
    </dgm:fillClrLst>
    <dgm:linClrLst meth="repeat">
      <a:schemeClr val="lt1"/>
    </dgm:linClrLst>
    <dgm:effectClrLst/>
    <dgm:txLinClrLst/>
    <dgm:txFillClrLst/>
    <dgm:txEffectClrLst/>
  </dgm:styleLbl>
  <dgm:styleLbl name="vennNode1">
    <dgm:fillClrLst>
      <a:schemeClr val="accent1">
        <a:shade val="80000"/>
        <a:alpha val="50000"/>
      </a:schemeClr>
      <a:schemeClr val="accent1">
        <a:alpha val="80000"/>
      </a:schemeClr>
    </dgm:fillClrLst>
    <dgm:linClrLst meth="repeat">
      <a:schemeClr val="lt1"/>
    </dgm:linClrLst>
    <dgm:effectClrLst/>
    <dgm:txLinClrLst/>
    <dgm:txFillClrLst/>
    <dgm:txEffectClrLst/>
  </dgm:styleLbl>
  <dgm:styleLbl name="node2">
    <dgm:fillClrLst>
      <a:schemeClr val="accent1">
        <a:alpha val="70000"/>
      </a:schemeClr>
    </dgm:fillClrLst>
    <dgm:linClrLst meth="repeat">
      <a:schemeClr val="lt1"/>
    </dgm:linClrLst>
    <dgm:effectClrLst/>
    <dgm:txLinClrLst/>
    <dgm:txFillClrLst/>
    <dgm:txEffectClrLst/>
  </dgm:styleLbl>
  <dgm:styleLbl name="node3">
    <dgm:fillClrLst>
      <a:schemeClr val="accent1">
        <a:alpha val="50000"/>
      </a:schemeClr>
    </dgm:fillClrLst>
    <dgm:linClrLst meth="repeat">
      <a:schemeClr val="lt1"/>
    </dgm:linClrLst>
    <dgm:effectClrLst/>
    <dgm:txLinClrLst/>
    <dgm:txFillClrLst/>
    <dgm:txEffectClrLst/>
  </dgm:styleLbl>
  <dgm:styleLbl name="node4">
    <dgm:fillClrLst>
      <a:schemeClr val="accent1">
        <a:alpha val="30000"/>
      </a:schemeClr>
    </dgm:fillClrLst>
    <dgm:linClrLst meth="repeat">
      <a:schemeClr val="lt1"/>
    </dgm:linClrLst>
    <dgm:effectClrLst/>
    <dgm:txLinClrLst/>
    <dgm:txFillClrLst/>
    <dgm:txEffectClrLst/>
  </dgm:styleLbl>
  <dgm:styleLbl name="fgImgPlace1">
    <dgm:fillClrLst>
      <a:schemeClr val="accent1">
        <a:tint val="50000"/>
        <a:alpha val="90000"/>
      </a:schemeClr>
      <a:schemeClr val="accent1">
        <a:tint val="20000"/>
        <a:alpha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1">
        <a:shade val="90000"/>
      </a:schemeClr>
      <a:schemeClr val="accent1">
        <a:tint val="50000"/>
      </a:schemeClr>
    </dgm:fillClrLst>
    <dgm:linClrLst>
      <a:schemeClr val="accent1">
        <a:shade val="90000"/>
      </a:schemeClr>
      <a:schemeClr val="accent1">
        <a:tint val="50000"/>
      </a:schemeClr>
    </dgm:linClrLst>
    <dgm:effectClrLst/>
    <dgm:txLinClrLst/>
    <dgm:txFillClrLst/>
    <dgm:txEffectClrLst/>
  </dgm:styleLbl>
  <dgm:styleLbl name="fgSibTrans2D1">
    <dgm:fillClrLst>
      <a:schemeClr val="accent1">
        <a:shade val="90000"/>
      </a:schemeClr>
      <a:schemeClr val="accent1">
        <a:tint val="50000"/>
      </a:schemeClr>
    </dgm:fillClrLst>
    <dgm:linClrLst>
      <a:schemeClr val="accent1">
        <a:shade val="90000"/>
      </a:schemeClr>
      <a:schemeClr val="accent1">
        <a:tint val="50000"/>
      </a:schemeClr>
    </dgm:linClrLst>
    <dgm:effectClrLst/>
    <dgm:txLinClrLst/>
    <dgm:txFillClrLst/>
    <dgm:txEffectClrLst/>
  </dgm:styleLbl>
  <dgm:styleLbl name="bgSibTrans2D1">
    <dgm:fillClrLst>
      <a:schemeClr val="accent1">
        <a:shade val="90000"/>
      </a:schemeClr>
      <a:schemeClr val="accent1">
        <a:tint val="50000"/>
      </a:schemeClr>
    </dgm:fillClrLst>
    <dgm:linClrLst>
      <a:schemeClr val="accent1">
        <a:shade val="90000"/>
      </a:schemeClr>
      <a:schemeClr val="accent1">
        <a:tint val="50000"/>
      </a:schemeClr>
    </dgm:linClrLst>
    <dgm:effectClrLst/>
    <dgm:txLinClrLst/>
    <dgm:txFillClrLst/>
    <dgm:txEffectClrLst/>
  </dgm:styleLbl>
  <dgm:styleLbl name="sibTrans1D1">
    <dgm:fillClrLst>
      <a:schemeClr val="accent1">
        <a:shade val="90000"/>
      </a:schemeClr>
      <a:schemeClr val="accent1">
        <a:tint val="50000"/>
      </a:schemeClr>
    </dgm:fillClrLst>
    <dgm:linClrLst>
      <a:schemeClr val="accent1">
        <a:shade val="90000"/>
      </a:schemeClr>
      <a:schemeClr val="accent1">
        <a:tint val="5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alpha val="90000"/>
      </a:schemeClr>
    </dgm:fillClrLst>
    <dgm:linClrLst meth="repeat">
      <a:schemeClr val="lt1"/>
    </dgm:linClrLst>
    <dgm:effectClrLst/>
    <dgm:txLinClrLst/>
    <dgm:txFillClrLst/>
    <dgm:txEffectClrLst/>
  </dgm:styleLbl>
  <dgm:styleLbl name="asst1">
    <dgm:fillClrLst meth="repeat">
      <a:schemeClr val="accent1">
        <a:alpha val="90000"/>
      </a:schemeClr>
    </dgm:fillClrLst>
    <dgm:linClrLst meth="repeat">
      <a:schemeClr val="lt1"/>
    </dgm:linClrLst>
    <dgm:effectClrLst/>
    <dgm:txLinClrLst/>
    <dgm:txFillClrLst/>
    <dgm:txEffectClrLst/>
  </dgm:styleLbl>
  <dgm:styleLbl name="asst2">
    <dgm:fillClrLst>
      <a:schemeClr val="accent1">
        <a:alpha val="90000"/>
      </a:schemeClr>
    </dgm:fillClrLst>
    <dgm:linClrLst meth="repeat">
      <a:schemeClr val="lt1"/>
    </dgm:linClrLst>
    <dgm:effectClrLst/>
    <dgm:txLinClrLst/>
    <dgm:txFillClrLst/>
    <dgm:txEffectClrLst/>
  </dgm:styleLbl>
  <dgm:styleLbl name="asst3">
    <dgm:fillClrLst>
      <a:schemeClr val="accent1">
        <a:alpha val="70000"/>
      </a:schemeClr>
    </dgm:fillClrLst>
    <dgm:linClrLst meth="repeat">
      <a:schemeClr val="lt1"/>
    </dgm:linClrLst>
    <dgm:effectClrLst/>
    <dgm:txLinClrLst/>
    <dgm:txFillClrLst/>
    <dgm:txEffectClrLst/>
  </dgm:styleLbl>
  <dgm:styleLbl name="asst4">
    <dgm:fillClrLst>
      <a:schemeClr val="accent1">
        <a:alpha val="50000"/>
      </a:schemeClr>
    </dgm:fillClrLst>
    <dgm:linClrLst meth="repeat">
      <a:schemeClr val="lt1"/>
    </dgm:linClrLst>
    <dgm:effectClrLst/>
    <dgm:txLinClrLst/>
    <dgm:txFillClrLst/>
    <dgm:txEffectClrLst/>
  </dgm:styleLbl>
  <dgm:styleLbl name="parChTrans2D1">
    <dgm:fillClrLst meth="repeat">
      <a:schemeClr val="accent1">
        <a:shade val="80000"/>
      </a:schemeClr>
    </dgm:fillClrLst>
    <dgm:linClrLst meth="repeat">
      <a:schemeClr val="accent1">
        <a:shade val="80000"/>
      </a:schemeClr>
    </dgm:linClrLst>
    <dgm:effectClrLst/>
    <dgm:txLinClrLst/>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dk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0000"/>
      </a:schemeClr>
    </dgm:fillClrLst>
    <dgm:linClrLst meth="repeat">
      <a:schemeClr val="accent1">
        <a:tint val="90000"/>
      </a:schemeClr>
    </dgm:linClrLst>
    <dgm:effectClrLst/>
    <dgm:txLinClrLst/>
    <dgm:txFillClrLst meth="repeat">
      <a:schemeClr val="tx1"/>
    </dgm:txFillClrLst>
    <dgm:txEffectClrLst/>
  </dgm:styleLbl>
  <dgm:styleLbl name="parChTrans1D3">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parChTrans1D4">
    <dgm:fillClrLst meth="repeat">
      <a:schemeClr val="accent1">
        <a:tint val="50000"/>
      </a:schemeClr>
    </dgm:fillClrLst>
    <dgm:linClrLst meth="repeat">
      <a:schemeClr val="accent1">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trAlignAcc1">
    <dgm:fillClrLst meth="repeat">
      <a:schemeClr val="lt1">
        <a:alpha val="4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bgAcc1">
    <dgm:fillClrLst meth="repeat">
      <a:schemeClr val="lt1">
        <a:alpha val="9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solidFgAcc1">
    <dgm:fillClrLst meth="repeat">
      <a:schemeClr val="lt1"/>
    </dgm:fillClrLst>
    <dgm:linClrLst>
      <a:schemeClr val="accent1">
        <a:alpha val="90000"/>
      </a:schemeClr>
      <a:schemeClr val="accent1">
        <a:alpha val="5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a:schemeClr val="accent1">
        <a:alpha val="90000"/>
        <a:tint val="40000"/>
      </a:schemeClr>
      <a:schemeClr val="accent1">
        <a:alpha val="5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50000"/>
      </a:schemeClr>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5">
  <dgm:title val=""/>
  <dgm:desc val=""/>
  <dgm:catLst>
    <dgm:cat type="accent1" pri="11500"/>
  </dgm:catLst>
  <dgm:styleLbl name="node0">
    <dgm:fillClrLst meth="cycle">
      <a:schemeClr val="accent1">
        <a:alpha val="80000"/>
      </a:schemeClr>
    </dgm:fillClrLst>
    <dgm:linClrLst meth="repeat">
      <a:schemeClr val="lt1"/>
    </dgm:linClrLst>
    <dgm:effectClrLst/>
    <dgm:txLinClrLst/>
    <dgm:txFillClrLst/>
    <dgm:txEffectClrLst/>
  </dgm:styleLbl>
  <dgm:styleLbl name="node1">
    <dgm:fillClrLst>
      <a:schemeClr val="accent1">
        <a:alpha val="90000"/>
      </a:schemeClr>
      <a:schemeClr val="accent1">
        <a:alpha val="50000"/>
      </a:schemeClr>
    </dgm:fillClrLst>
    <dgm:linClrLst meth="repeat">
      <a:schemeClr val="lt1"/>
    </dgm:linClrLst>
    <dgm:effectClrLst/>
    <dgm:txLinClrLst/>
    <dgm:txFillClrLst/>
    <dgm:txEffectClrLst/>
  </dgm:styleLbl>
  <dgm:styleLbl name="alignNode1">
    <dgm:fillClrLst>
      <a:schemeClr val="accent1">
        <a:alpha val="90000"/>
      </a:schemeClr>
      <a:schemeClr val="accent1">
        <a:alpha val="50000"/>
      </a:schemeClr>
    </dgm:fillClrLst>
    <dgm:linClrLst>
      <a:schemeClr val="accent1">
        <a:alpha val="90000"/>
      </a:schemeClr>
      <a:schemeClr val="accent1">
        <a:alpha val="50000"/>
      </a:schemeClr>
    </dgm:linClrLst>
    <dgm:effectClrLst/>
    <dgm:txLinClrLst/>
    <dgm:txFillClrLst/>
    <dgm:txEffectClrLst/>
  </dgm:styleLbl>
  <dgm:styleLbl name="lnNode1">
    <dgm:fillClrLst>
      <a:schemeClr val="accent1">
        <a:shade val="90000"/>
      </a:schemeClr>
      <a:schemeClr val="accent1">
        <a:alpha val="50000"/>
        <a:tint val="50000"/>
      </a:schemeClr>
    </dgm:fillClrLst>
    <dgm:linClrLst meth="repeat">
      <a:schemeClr val="lt1"/>
    </dgm:linClrLst>
    <dgm:effectClrLst/>
    <dgm:txLinClrLst/>
    <dgm:txFillClrLst/>
    <dgm:txEffectClrLst/>
  </dgm:styleLbl>
  <dgm:styleLbl name="vennNode1">
    <dgm:fillClrLst>
      <a:schemeClr val="accent1">
        <a:shade val="80000"/>
        <a:alpha val="50000"/>
      </a:schemeClr>
      <a:schemeClr val="accent1">
        <a:alpha val="80000"/>
      </a:schemeClr>
    </dgm:fillClrLst>
    <dgm:linClrLst meth="repeat">
      <a:schemeClr val="lt1"/>
    </dgm:linClrLst>
    <dgm:effectClrLst/>
    <dgm:txLinClrLst/>
    <dgm:txFillClrLst/>
    <dgm:txEffectClrLst/>
  </dgm:styleLbl>
  <dgm:styleLbl name="node2">
    <dgm:fillClrLst>
      <a:schemeClr val="accent1">
        <a:alpha val="70000"/>
      </a:schemeClr>
    </dgm:fillClrLst>
    <dgm:linClrLst meth="repeat">
      <a:schemeClr val="lt1"/>
    </dgm:linClrLst>
    <dgm:effectClrLst/>
    <dgm:txLinClrLst/>
    <dgm:txFillClrLst/>
    <dgm:txEffectClrLst/>
  </dgm:styleLbl>
  <dgm:styleLbl name="node3">
    <dgm:fillClrLst>
      <a:schemeClr val="accent1">
        <a:alpha val="50000"/>
      </a:schemeClr>
    </dgm:fillClrLst>
    <dgm:linClrLst meth="repeat">
      <a:schemeClr val="lt1"/>
    </dgm:linClrLst>
    <dgm:effectClrLst/>
    <dgm:txLinClrLst/>
    <dgm:txFillClrLst/>
    <dgm:txEffectClrLst/>
  </dgm:styleLbl>
  <dgm:styleLbl name="node4">
    <dgm:fillClrLst>
      <a:schemeClr val="accent1">
        <a:alpha val="30000"/>
      </a:schemeClr>
    </dgm:fillClrLst>
    <dgm:linClrLst meth="repeat">
      <a:schemeClr val="lt1"/>
    </dgm:linClrLst>
    <dgm:effectClrLst/>
    <dgm:txLinClrLst/>
    <dgm:txFillClrLst/>
    <dgm:txEffectClrLst/>
  </dgm:styleLbl>
  <dgm:styleLbl name="fgImgPlace1">
    <dgm:fillClrLst>
      <a:schemeClr val="accent1">
        <a:tint val="50000"/>
        <a:alpha val="90000"/>
      </a:schemeClr>
      <a:schemeClr val="accent1">
        <a:tint val="20000"/>
        <a:alpha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1">
        <a:shade val="90000"/>
      </a:schemeClr>
      <a:schemeClr val="accent1">
        <a:tint val="50000"/>
      </a:schemeClr>
    </dgm:fillClrLst>
    <dgm:linClrLst>
      <a:schemeClr val="accent1">
        <a:shade val="90000"/>
      </a:schemeClr>
      <a:schemeClr val="accent1">
        <a:tint val="50000"/>
      </a:schemeClr>
    </dgm:linClrLst>
    <dgm:effectClrLst/>
    <dgm:txLinClrLst/>
    <dgm:txFillClrLst/>
    <dgm:txEffectClrLst/>
  </dgm:styleLbl>
  <dgm:styleLbl name="fgSibTrans2D1">
    <dgm:fillClrLst>
      <a:schemeClr val="accent1">
        <a:shade val="90000"/>
      </a:schemeClr>
      <a:schemeClr val="accent1">
        <a:tint val="50000"/>
      </a:schemeClr>
    </dgm:fillClrLst>
    <dgm:linClrLst>
      <a:schemeClr val="accent1">
        <a:shade val="90000"/>
      </a:schemeClr>
      <a:schemeClr val="accent1">
        <a:tint val="50000"/>
      </a:schemeClr>
    </dgm:linClrLst>
    <dgm:effectClrLst/>
    <dgm:txLinClrLst/>
    <dgm:txFillClrLst/>
    <dgm:txEffectClrLst/>
  </dgm:styleLbl>
  <dgm:styleLbl name="bgSibTrans2D1">
    <dgm:fillClrLst>
      <a:schemeClr val="accent1">
        <a:shade val="90000"/>
      </a:schemeClr>
      <a:schemeClr val="accent1">
        <a:tint val="50000"/>
      </a:schemeClr>
    </dgm:fillClrLst>
    <dgm:linClrLst>
      <a:schemeClr val="accent1">
        <a:shade val="90000"/>
      </a:schemeClr>
      <a:schemeClr val="accent1">
        <a:tint val="50000"/>
      </a:schemeClr>
    </dgm:linClrLst>
    <dgm:effectClrLst/>
    <dgm:txLinClrLst/>
    <dgm:txFillClrLst/>
    <dgm:txEffectClrLst/>
  </dgm:styleLbl>
  <dgm:styleLbl name="sibTrans1D1">
    <dgm:fillClrLst>
      <a:schemeClr val="accent1">
        <a:shade val="90000"/>
      </a:schemeClr>
      <a:schemeClr val="accent1">
        <a:tint val="50000"/>
      </a:schemeClr>
    </dgm:fillClrLst>
    <dgm:linClrLst>
      <a:schemeClr val="accent1">
        <a:shade val="90000"/>
      </a:schemeClr>
      <a:schemeClr val="accent1">
        <a:tint val="5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alpha val="90000"/>
      </a:schemeClr>
    </dgm:fillClrLst>
    <dgm:linClrLst meth="repeat">
      <a:schemeClr val="lt1"/>
    </dgm:linClrLst>
    <dgm:effectClrLst/>
    <dgm:txLinClrLst/>
    <dgm:txFillClrLst/>
    <dgm:txEffectClrLst/>
  </dgm:styleLbl>
  <dgm:styleLbl name="asst1">
    <dgm:fillClrLst meth="repeat">
      <a:schemeClr val="accent1">
        <a:alpha val="90000"/>
      </a:schemeClr>
    </dgm:fillClrLst>
    <dgm:linClrLst meth="repeat">
      <a:schemeClr val="lt1"/>
    </dgm:linClrLst>
    <dgm:effectClrLst/>
    <dgm:txLinClrLst/>
    <dgm:txFillClrLst/>
    <dgm:txEffectClrLst/>
  </dgm:styleLbl>
  <dgm:styleLbl name="asst2">
    <dgm:fillClrLst>
      <a:schemeClr val="accent1">
        <a:alpha val="90000"/>
      </a:schemeClr>
    </dgm:fillClrLst>
    <dgm:linClrLst meth="repeat">
      <a:schemeClr val="lt1"/>
    </dgm:linClrLst>
    <dgm:effectClrLst/>
    <dgm:txLinClrLst/>
    <dgm:txFillClrLst/>
    <dgm:txEffectClrLst/>
  </dgm:styleLbl>
  <dgm:styleLbl name="asst3">
    <dgm:fillClrLst>
      <a:schemeClr val="accent1">
        <a:alpha val="70000"/>
      </a:schemeClr>
    </dgm:fillClrLst>
    <dgm:linClrLst meth="repeat">
      <a:schemeClr val="lt1"/>
    </dgm:linClrLst>
    <dgm:effectClrLst/>
    <dgm:txLinClrLst/>
    <dgm:txFillClrLst/>
    <dgm:txEffectClrLst/>
  </dgm:styleLbl>
  <dgm:styleLbl name="asst4">
    <dgm:fillClrLst>
      <a:schemeClr val="accent1">
        <a:alpha val="50000"/>
      </a:schemeClr>
    </dgm:fillClrLst>
    <dgm:linClrLst meth="repeat">
      <a:schemeClr val="lt1"/>
    </dgm:linClrLst>
    <dgm:effectClrLst/>
    <dgm:txLinClrLst/>
    <dgm:txFillClrLst/>
    <dgm:txEffectClrLst/>
  </dgm:styleLbl>
  <dgm:styleLbl name="parChTrans2D1">
    <dgm:fillClrLst meth="repeat">
      <a:schemeClr val="accent1">
        <a:shade val="80000"/>
      </a:schemeClr>
    </dgm:fillClrLst>
    <dgm:linClrLst meth="repeat">
      <a:schemeClr val="accent1">
        <a:shade val="80000"/>
      </a:schemeClr>
    </dgm:linClrLst>
    <dgm:effectClrLst/>
    <dgm:txLinClrLst/>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dk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0000"/>
      </a:schemeClr>
    </dgm:fillClrLst>
    <dgm:linClrLst meth="repeat">
      <a:schemeClr val="accent1">
        <a:tint val="90000"/>
      </a:schemeClr>
    </dgm:linClrLst>
    <dgm:effectClrLst/>
    <dgm:txLinClrLst/>
    <dgm:txFillClrLst meth="repeat">
      <a:schemeClr val="tx1"/>
    </dgm:txFillClrLst>
    <dgm:txEffectClrLst/>
  </dgm:styleLbl>
  <dgm:styleLbl name="parChTrans1D3">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parChTrans1D4">
    <dgm:fillClrLst meth="repeat">
      <a:schemeClr val="accent1">
        <a:tint val="50000"/>
      </a:schemeClr>
    </dgm:fillClrLst>
    <dgm:linClrLst meth="repeat">
      <a:schemeClr val="accent1">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trAlignAcc1">
    <dgm:fillClrLst meth="repeat">
      <a:schemeClr val="lt1">
        <a:alpha val="4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bgAcc1">
    <dgm:fillClrLst meth="repeat">
      <a:schemeClr val="lt1">
        <a:alpha val="9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solidFgAcc1">
    <dgm:fillClrLst meth="repeat">
      <a:schemeClr val="lt1"/>
    </dgm:fillClrLst>
    <dgm:linClrLst>
      <a:schemeClr val="accent1">
        <a:alpha val="90000"/>
      </a:schemeClr>
      <a:schemeClr val="accent1">
        <a:alpha val="5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a:schemeClr val="accent1">
        <a:alpha val="90000"/>
        <a:tint val="40000"/>
      </a:schemeClr>
      <a:schemeClr val="accent1">
        <a:alpha val="5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50000"/>
      </a:schemeClr>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424FC11E-7AAA-4801-905A-3BD5DDCA8277}" type="doc">
      <dgm:prSet loTypeId="urn:microsoft.com/office/officeart/2005/8/layout/vList2" loCatId="list" qsTypeId="urn:microsoft.com/office/officeart/2005/8/quickstyle/simple1" qsCatId="simple" csTypeId="urn:microsoft.com/office/officeart/2005/8/colors/accent1_5" csCatId="accent1" phldr="1"/>
      <dgm:spPr/>
      <dgm:t>
        <a:bodyPr/>
        <a:lstStyle/>
        <a:p>
          <a:endParaRPr lang="en-US"/>
        </a:p>
      </dgm:t>
    </dgm:pt>
    <dgm:pt modelId="{DEECE0F2-86D2-4EFE-BAC8-9C19B1014FE9}">
      <dgm:prSet custT="1"/>
      <dgm:spPr>
        <a:solidFill>
          <a:schemeClr val="accent1">
            <a:lumMod val="75000"/>
            <a:alpha val="89804"/>
          </a:schemeClr>
        </a:solidFill>
      </dgm:spPr>
      <dgm:t>
        <a:bodyPr/>
        <a:lstStyle/>
        <a:p>
          <a:pPr algn="ctr"/>
          <a:r>
            <a:rPr lang="en-US" sz="2800" dirty="0">
              <a:latin typeface="Arial" panose="020B0604020202020204" pitchFamily="34" charset="0"/>
              <a:cs typeface="Arial" panose="020B0604020202020204" pitchFamily="34" charset="0"/>
            </a:rPr>
            <a:t>Evaluate the association between </a:t>
          </a:r>
          <a:r>
            <a:rPr lang="en-US" sz="2800" b="1" dirty="0">
              <a:latin typeface="Arial" panose="020B0604020202020204" pitchFamily="34" charset="0"/>
              <a:cs typeface="Arial" panose="020B0604020202020204" pitchFamily="34" charset="0"/>
            </a:rPr>
            <a:t>cognitive</a:t>
          </a:r>
          <a:r>
            <a:rPr lang="en-US" sz="2800" dirty="0">
              <a:latin typeface="Arial" panose="020B0604020202020204" pitchFamily="34" charset="0"/>
              <a:cs typeface="Arial" panose="020B0604020202020204" pitchFamily="34" charset="0"/>
            </a:rPr>
            <a:t> and </a:t>
          </a:r>
          <a:r>
            <a:rPr lang="en-US" sz="2800" b="1" dirty="0">
              <a:latin typeface="Arial" panose="020B0604020202020204" pitchFamily="34" charset="0"/>
              <a:cs typeface="Arial" panose="020B0604020202020204" pitchFamily="34" charset="0"/>
            </a:rPr>
            <a:t>motor</a:t>
          </a:r>
          <a:r>
            <a:rPr lang="en-US" sz="2800" dirty="0">
              <a:latin typeface="Arial" panose="020B0604020202020204" pitchFamily="34" charset="0"/>
              <a:cs typeface="Arial" panose="020B0604020202020204" pitchFamily="34" charset="0"/>
            </a:rPr>
            <a:t> development and </a:t>
          </a:r>
          <a:r>
            <a:rPr lang="en-US" sz="2800" b="1" dirty="0">
              <a:latin typeface="Arial" panose="020B0604020202020204" pitchFamily="34" charset="0"/>
              <a:cs typeface="Arial" panose="020B0604020202020204" pitchFamily="34" charset="0"/>
            </a:rPr>
            <a:t>EEG</a:t>
          </a:r>
          <a:r>
            <a:rPr lang="en-US" sz="2800" b="0" dirty="0">
              <a:latin typeface="Arial" panose="020B0604020202020204" pitchFamily="34" charset="0"/>
              <a:cs typeface="Arial" panose="020B0604020202020204" pitchFamily="34" charset="0"/>
            </a:rPr>
            <a:t> </a:t>
          </a:r>
          <a:r>
            <a:rPr lang="en-US" sz="2800" b="1" dirty="0">
              <a:latin typeface="Arial" panose="020B0604020202020204" pitchFamily="34" charset="0"/>
              <a:cs typeface="Arial" panose="020B0604020202020204" pitchFamily="34" charset="0"/>
            </a:rPr>
            <a:t>data quality</a:t>
          </a:r>
          <a:r>
            <a:rPr lang="en-US" sz="2800" b="0" dirty="0">
              <a:latin typeface="Arial" panose="020B0604020202020204" pitchFamily="34" charset="0"/>
              <a:cs typeface="Arial" panose="020B0604020202020204" pitchFamily="34" charset="0"/>
            </a:rPr>
            <a:t> </a:t>
          </a:r>
          <a:r>
            <a:rPr lang="en-US" sz="2800" dirty="0">
              <a:latin typeface="Arial" panose="020B0604020202020204" pitchFamily="34" charset="0"/>
              <a:cs typeface="Arial" panose="020B0604020202020204" pitchFamily="34" charset="0"/>
            </a:rPr>
            <a:t>at 6-months of age.</a:t>
          </a:r>
        </a:p>
      </dgm:t>
    </dgm:pt>
    <dgm:pt modelId="{DA8BC9F5-6169-4E8B-A24F-1BA2BFDEFFAE}" type="parTrans" cxnId="{EF9E7185-D948-4363-A7C9-75139194F72D}">
      <dgm:prSet/>
      <dgm:spPr/>
      <dgm:t>
        <a:bodyPr/>
        <a:lstStyle/>
        <a:p>
          <a:pPr algn="ctr"/>
          <a:endParaRPr lang="en-US" sz="2800"/>
        </a:p>
      </dgm:t>
    </dgm:pt>
    <dgm:pt modelId="{D58A3570-1A8C-4AA3-B302-84CC64A893AD}" type="sibTrans" cxnId="{EF9E7185-D948-4363-A7C9-75139194F72D}">
      <dgm:prSet/>
      <dgm:spPr/>
      <dgm:t>
        <a:bodyPr/>
        <a:lstStyle/>
        <a:p>
          <a:pPr algn="ctr"/>
          <a:endParaRPr lang="en-US" sz="2800"/>
        </a:p>
      </dgm:t>
    </dgm:pt>
    <dgm:pt modelId="{14F57455-4334-C045-90D2-8BD4F70B7043}" type="pres">
      <dgm:prSet presAssocID="{424FC11E-7AAA-4801-905A-3BD5DDCA8277}" presName="linear" presStyleCnt="0">
        <dgm:presLayoutVars>
          <dgm:animLvl val="lvl"/>
          <dgm:resizeHandles val="exact"/>
        </dgm:presLayoutVars>
      </dgm:prSet>
      <dgm:spPr/>
    </dgm:pt>
    <dgm:pt modelId="{E08A2FC8-9B5A-CB4A-94EA-E81D448D4A0A}" type="pres">
      <dgm:prSet presAssocID="{DEECE0F2-86D2-4EFE-BAC8-9C19B1014FE9}" presName="parentText" presStyleLbl="node1" presStyleIdx="0" presStyleCnt="1" custScaleY="135753" custLinFactY="-41207" custLinFactNeighborX="966" custLinFactNeighborY="-100000">
        <dgm:presLayoutVars>
          <dgm:chMax val="0"/>
          <dgm:bulletEnabled val="1"/>
        </dgm:presLayoutVars>
      </dgm:prSet>
      <dgm:spPr/>
    </dgm:pt>
  </dgm:ptLst>
  <dgm:cxnLst>
    <dgm:cxn modelId="{7622375F-3BCD-9A46-A6DD-81A23522C105}" type="presOf" srcId="{424FC11E-7AAA-4801-905A-3BD5DDCA8277}" destId="{14F57455-4334-C045-90D2-8BD4F70B7043}" srcOrd="0" destOrd="0" presId="urn:microsoft.com/office/officeart/2005/8/layout/vList2"/>
    <dgm:cxn modelId="{9381E863-0E00-2846-A762-B41C5FA402B6}" type="presOf" srcId="{DEECE0F2-86D2-4EFE-BAC8-9C19B1014FE9}" destId="{E08A2FC8-9B5A-CB4A-94EA-E81D448D4A0A}" srcOrd="0" destOrd="0" presId="urn:microsoft.com/office/officeart/2005/8/layout/vList2"/>
    <dgm:cxn modelId="{EF9E7185-D948-4363-A7C9-75139194F72D}" srcId="{424FC11E-7AAA-4801-905A-3BD5DDCA8277}" destId="{DEECE0F2-86D2-4EFE-BAC8-9C19B1014FE9}" srcOrd="0" destOrd="0" parTransId="{DA8BC9F5-6169-4E8B-A24F-1BA2BFDEFFAE}" sibTransId="{D58A3570-1A8C-4AA3-B302-84CC64A893AD}"/>
    <dgm:cxn modelId="{D2D1B09D-18C6-1649-ACDC-6D2E5F5C4FCF}" type="presParOf" srcId="{14F57455-4334-C045-90D2-8BD4F70B7043}" destId="{E08A2FC8-9B5A-CB4A-94EA-E81D448D4A0A}" srcOrd="0"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424FC11E-7AAA-4801-905A-3BD5DDCA8277}" type="doc">
      <dgm:prSet loTypeId="urn:microsoft.com/office/officeart/2005/8/layout/vList2" loCatId="list" qsTypeId="urn:microsoft.com/office/officeart/2005/8/quickstyle/simple1" qsCatId="simple" csTypeId="urn:microsoft.com/office/officeart/2005/8/colors/accent1_5" csCatId="accent1" phldr="1"/>
      <dgm:spPr/>
      <dgm:t>
        <a:bodyPr/>
        <a:lstStyle/>
        <a:p>
          <a:endParaRPr lang="en-US"/>
        </a:p>
      </dgm:t>
    </dgm:pt>
    <dgm:pt modelId="{14F57455-4334-C045-90D2-8BD4F70B7043}" type="pres">
      <dgm:prSet presAssocID="{424FC11E-7AAA-4801-905A-3BD5DDCA8277}" presName="linear" presStyleCnt="0">
        <dgm:presLayoutVars>
          <dgm:animLvl val="lvl"/>
          <dgm:resizeHandles val="exact"/>
        </dgm:presLayoutVars>
      </dgm:prSet>
      <dgm:spPr/>
    </dgm:pt>
  </dgm:ptLst>
  <dgm:cxnLst>
    <dgm:cxn modelId="{7622375F-3BCD-9A46-A6DD-81A23522C105}" type="presOf" srcId="{424FC11E-7AAA-4801-905A-3BD5DDCA8277}" destId="{14F57455-4334-C045-90D2-8BD4F70B7043}" srcOrd="0" destOrd="0" presId="urn:microsoft.com/office/officeart/2005/8/layout/vList2"/>
  </dgm:cxnLst>
  <dgm:bg/>
  <dgm:whole/>
  <dgm:extLst>
    <a:ext uri="http://schemas.microsoft.com/office/drawing/2008/diagram">
      <dsp:dataModelExt xmlns:dsp="http://schemas.microsoft.com/office/drawing/2008/diagram" relId="rId1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424FC11E-7AAA-4801-905A-3BD5DDCA8277}" type="doc">
      <dgm:prSet loTypeId="urn:microsoft.com/office/officeart/2005/8/layout/vList2" loCatId="list" qsTypeId="urn:microsoft.com/office/officeart/2005/8/quickstyle/simple1" qsCatId="simple" csTypeId="urn:microsoft.com/office/officeart/2005/8/colors/accent1_5" csCatId="accent1" phldr="1"/>
      <dgm:spPr/>
      <dgm:t>
        <a:bodyPr/>
        <a:lstStyle/>
        <a:p>
          <a:endParaRPr lang="en-US"/>
        </a:p>
      </dgm:t>
    </dgm:pt>
    <dgm:pt modelId="{14F57455-4334-C045-90D2-8BD4F70B7043}" type="pres">
      <dgm:prSet presAssocID="{424FC11E-7AAA-4801-905A-3BD5DDCA8277}" presName="linear" presStyleCnt="0">
        <dgm:presLayoutVars>
          <dgm:animLvl val="lvl"/>
          <dgm:resizeHandles val="exact"/>
        </dgm:presLayoutVars>
      </dgm:prSet>
      <dgm:spPr/>
    </dgm:pt>
  </dgm:ptLst>
  <dgm:cxnLst>
    <dgm:cxn modelId="{7622375F-3BCD-9A46-A6DD-81A23522C105}" type="presOf" srcId="{424FC11E-7AAA-4801-905A-3BD5DDCA8277}" destId="{14F57455-4334-C045-90D2-8BD4F70B7043}" srcOrd="0" destOrd="0" presId="urn:microsoft.com/office/officeart/2005/8/layout/vList2"/>
  </dgm:cxnLst>
  <dgm:bg/>
  <dgm:whole/>
  <dgm:extLst>
    <a:ext uri="http://schemas.microsoft.com/office/drawing/2008/diagram">
      <dsp:dataModelExt xmlns:dsp="http://schemas.microsoft.com/office/drawing/2008/diagram" relId="rId21"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08A2FC8-9B5A-CB4A-94EA-E81D448D4A0A}">
      <dsp:nvSpPr>
        <dsp:cNvPr id="0" name=""/>
        <dsp:cNvSpPr/>
      </dsp:nvSpPr>
      <dsp:spPr>
        <a:xfrm>
          <a:off x="0" y="0"/>
          <a:ext cx="10007444" cy="1651842"/>
        </a:xfrm>
        <a:prstGeom prst="roundRect">
          <a:avLst/>
        </a:prstGeom>
        <a:solidFill>
          <a:schemeClr val="accent1">
            <a:lumMod val="75000"/>
            <a:alpha val="89804"/>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kern="1200" dirty="0">
              <a:latin typeface="Arial" panose="020B0604020202020204" pitchFamily="34" charset="0"/>
              <a:cs typeface="Arial" panose="020B0604020202020204" pitchFamily="34" charset="0"/>
            </a:rPr>
            <a:t>Evaluate the association between </a:t>
          </a:r>
          <a:r>
            <a:rPr lang="en-US" sz="2800" b="1" kern="1200" dirty="0">
              <a:latin typeface="Arial" panose="020B0604020202020204" pitchFamily="34" charset="0"/>
              <a:cs typeface="Arial" panose="020B0604020202020204" pitchFamily="34" charset="0"/>
            </a:rPr>
            <a:t>cognitive</a:t>
          </a:r>
          <a:r>
            <a:rPr lang="en-US" sz="2800" kern="1200" dirty="0">
              <a:latin typeface="Arial" panose="020B0604020202020204" pitchFamily="34" charset="0"/>
              <a:cs typeface="Arial" panose="020B0604020202020204" pitchFamily="34" charset="0"/>
            </a:rPr>
            <a:t> and </a:t>
          </a:r>
          <a:r>
            <a:rPr lang="en-US" sz="2800" b="1" kern="1200" dirty="0">
              <a:latin typeface="Arial" panose="020B0604020202020204" pitchFamily="34" charset="0"/>
              <a:cs typeface="Arial" panose="020B0604020202020204" pitchFamily="34" charset="0"/>
            </a:rPr>
            <a:t>motor</a:t>
          </a:r>
          <a:r>
            <a:rPr lang="en-US" sz="2800" kern="1200" dirty="0">
              <a:latin typeface="Arial" panose="020B0604020202020204" pitchFamily="34" charset="0"/>
              <a:cs typeface="Arial" panose="020B0604020202020204" pitchFamily="34" charset="0"/>
            </a:rPr>
            <a:t> development and </a:t>
          </a:r>
          <a:r>
            <a:rPr lang="en-US" sz="2800" b="1" kern="1200" dirty="0">
              <a:latin typeface="Arial" panose="020B0604020202020204" pitchFamily="34" charset="0"/>
              <a:cs typeface="Arial" panose="020B0604020202020204" pitchFamily="34" charset="0"/>
            </a:rPr>
            <a:t>EEG</a:t>
          </a:r>
          <a:r>
            <a:rPr lang="en-US" sz="2800" b="0" kern="1200" dirty="0">
              <a:latin typeface="Arial" panose="020B0604020202020204" pitchFamily="34" charset="0"/>
              <a:cs typeface="Arial" panose="020B0604020202020204" pitchFamily="34" charset="0"/>
            </a:rPr>
            <a:t> </a:t>
          </a:r>
          <a:r>
            <a:rPr lang="en-US" sz="2800" b="1" kern="1200" dirty="0">
              <a:latin typeface="Arial" panose="020B0604020202020204" pitchFamily="34" charset="0"/>
              <a:cs typeface="Arial" panose="020B0604020202020204" pitchFamily="34" charset="0"/>
            </a:rPr>
            <a:t>data quality</a:t>
          </a:r>
          <a:r>
            <a:rPr lang="en-US" sz="2800" b="0" kern="1200" dirty="0">
              <a:latin typeface="Arial" panose="020B0604020202020204" pitchFamily="34" charset="0"/>
              <a:cs typeface="Arial" panose="020B0604020202020204" pitchFamily="34" charset="0"/>
            </a:rPr>
            <a:t> </a:t>
          </a:r>
          <a:r>
            <a:rPr lang="en-US" sz="2800" kern="1200" dirty="0">
              <a:latin typeface="Arial" panose="020B0604020202020204" pitchFamily="34" charset="0"/>
              <a:cs typeface="Arial" panose="020B0604020202020204" pitchFamily="34" charset="0"/>
            </a:rPr>
            <a:t>at 6-months of age.</a:t>
          </a:r>
        </a:p>
      </dsp:txBody>
      <dsp:txXfrm>
        <a:off x="80636" y="80636"/>
        <a:ext cx="9846172" cy="1490570"/>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3.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2" name="Text Placeholder 3"/>
          <p:cNvSpPr>
            <a:spLocks noGrp="1"/>
          </p:cNvSpPr>
          <p:nvPr>
            <p:ph type="body" sz="quarter" idx="12" hasCustomPrompt="1"/>
          </p:nvPr>
        </p:nvSpPr>
        <p:spPr>
          <a:xfrm>
            <a:off x="1824038" y="25030143"/>
            <a:ext cx="33148587" cy="914400"/>
          </a:xfrm>
          <a:prstGeom prst="rect">
            <a:avLst/>
          </a:prstGeom>
        </p:spPr>
        <p:txBody>
          <a:bodyPr vert="horz" lIns="0" tIns="0" rIns="0" bIns="0" anchor="b" anchorCtr="0"/>
          <a:lstStyle>
            <a:lvl1pPr marL="0" indent="0" algn="r">
              <a:buNone/>
              <a:defRPr sz="4400" b="1" i="0" cap="all">
                <a:solidFill>
                  <a:srgbClr val="004877"/>
                </a:solidFill>
                <a:latin typeface="Calibri"/>
                <a:cs typeface="Calibri"/>
              </a:defRPr>
            </a:lvl1pPr>
            <a:lvl2pPr marL="1606608" indent="0" algn="r">
              <a:buNone/>
              <a:defRPr sz="3600" b="1" i="0">
                <a:latin typeface="Calibri"/>
                <a:cs typeface="Calibri"/>
              </a:defRPr>
            </a:lvl2pPr>
            <a:lvl3pPr marL="3213215" indent="0" algn="r">
              <a:buNone/>
              <a:defRPr sz="3600" b="1" i="0">
                <a:latin typeface="Calibri"/>
                <a:cs typeface="Calibri"/>
              </a:defRPr>
            </a:lvl3pPr>
            <a:lvl4pPr marL="4819824" indent="0" algn="r">
              <a:buNone/>
              <a:defRPr sz="3600" b="1" i="0">
                <a:latin typeface="Calibri"/>
                <a:cs typeface="Calibri"/>
              </a:defRPr>
            </a:lvl4pPr>
            <a:lvl5pPr marL="6426434" indent="0" algn="r">
              <a:buNone/>
              <a:defRPr sz="3600" b="1" i="0">
                <a:latin typeface="Calibri"/>
                <a:cs typeface="Calibri"/>
              </a:defRPr>
            </a:lvl5pPr>
          </a:lstStyle>
          <a:p>
            <a:pPr lvl="0"/>
            <a:r>
              <a:rPr lang="en-US"/>
              <a:t>INSERT NAME OF SERVICE LINE HERE</a:t>
            </a:r>
          </a:p>
        </p:txBody>
      </p:sp>
    </p:spTree>
    <p:extLst>
      <p:ext uri="{BB962C8B-B14F-4D97-AF65-F5344CB8AC3E}">
        <p14:creationId xmlns:p14="http://schemas.microsoft.com/office/powerpoint/2010/main" val="2956630211"/>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emf"/></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3" name="Picture 2" descr="Poster-Bckgrnd-40x30-Blue Header-01.jpg"/>
          <p:cNvPicPr>
            <a:picLocks/>
          </p:cNvPicPr>
          <p:nvPr userDrawn="1"/>
        </p:nvPicPr>
        <p:blipFill>
          <a:blip r:embed="rId3">
            <a:extLst>
              <a:ext uri="{28A0092B-C50C-407E-A947-70E740481C1C}">
                <a14:useLocalDpi xmlns:a14="http://schemas.microsoft.com/office/drawing/2010/main" val="0"/>
              </a:ext>
            </a:extLst>
          </a:blip>
          <a:stretch>
            <a:fillRect/>
          </a:stretch>
        </p:blipFill>
        <p:spPr>
          <a:xfrm>
            <a:off x="0" y="0"/>
            <a:ext cx="36822884" cy="27660600"/>
          </a:xfrm>
          <a:prstGeom prst="rect">
            <a:avLst/>
          </a:prstGeom>
        </p:spPr>
      </p:pic>
      <p:pic>
        <p:nvPicPr>
          <p:cNvPr id="2" name="Picture 1"/>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30134957" y="1411577"/>
            <a:ext cx="5614413" cy="2210199"/>
          </a:xfrm>
          <a:prstGeom prst="rect">
            <a:avLst/>
          </a:prstGeom>
        </p:spPr>
      </p:pic>
    </p:spTree>
    <p:extLst>
      <p:ext uri="{BB962C8B-B14F-4D97-AF65-F5344CB8AC3E}">
        <p14:creationId xmlns:p14="http://schemas.microsoft.com/office/powerpoint/2010/main" val="637344967"/>
      </p:ext>
    </p:extLst>
  </p:cSld>
  <p:clrMap bg1="lt1" tx1="dk1" bg2="lt2" tx2="dk2" accent1="accent1" accent2="accent2" accent3="accent3" accent4="accent4" accent5="accent5" accent6="accent6" hlink="hlink" folHlink="folHlink"/>
  <p:sldLayoutIdLst>
    <p:sldLayoutId id="2147483649" r:id="rId1"/>
  </p:sldLayoutIdLst>
  <p:txStyles>
    <p:titleStyle>
      <a:lvl1pPr algn="ctr" defTabSz="1841691" rtl="0" eaLnBrk="1" latinLnBrk="0" hangingPunct="1">
        <a:spcBef>
          <a:spcPct val="0"/>
        </a:spcBef>
        <a:buNone/>
        <a:defRPr sz="17500" kern="1200">
          <a:solidFill>
            <a:schemeClr val="tx1"/>
          </a:solidFill>
          <a:latin typeface="+mj-lt"/>
          <a:ea typeface="+mj-ea"/>
          <a:cs typeface="+mj-cs"/>
        </a:defRPr>
      </a:lvl1pPr>
    </p:titleStyle>
    <p:bodyStyle>
      <a:lvl1pPr marL="1381269" indent="-1381269" algn="l" defTabSz="1841691" rtl="0" eaLnBrk="1" latinLnBrk="0" hangingPunct="1">
        <a:spcBef>
          <a:spcPct val="20000"/>
        </a:spcBef>
        <a:buFont typeface="Arial"/>
        <a:buChar char="•"/>
        <a:defRPr sz="12900" kern="1200">
          <a:solidFill>
            <a:schemeClr val="tx1"/>
          </a:solidFill>
          <a:latin typeface="+mn-lt"/>
          <a:ea typeface="+mn-ea"/>
          <a:cs typeface="+mn-cs"/>
        </a:defRPr>
      </a:lvl1pPr>
      <a:lvl2pPr marL="2992752" indent="-1151059" algn="l" defTabSz="1841691" rtl="0" eaLnBrk="1" latinLnBrk="0" hangingPunct="1">
        <a:spcBef>
          <a:spcPct val="20000"/>
        </a:spcBef>
        <a:buFont typeface="Arial"/>
        <a:buChar char="–"/>
        <a:defRPr sz="11400" kern="1200">
          <a:solidFill>
            <a:schemeClr val="tx1"/>
          </a:solidFill>
          <a:latin typeface="+mn-lt"/>
          <a:ea typeface="+mn-ea"/>
          <a:cs typeface="+mn-cs"/>
        </a:defRPr>
      </a:lvl2pPr>
      <a:lvl3pPr marL="4604233" indent="-920849" algn="l" defTabSz="1841691" rtl="0" eaLnBrk="1" latinLnBrk="0" hangingPunct="1">
        <a:spcBef>
          <a:spcPct val="20000"/>
        </a:spcBef>
        <a:buFont typeface="Arial"/>
        <a:buChar char="•"/>
        <a:defRPr sz="9500" kern="1200">
          <a:solidFill>
            <a:schemeClr val="tx1"/>
          </a:solidFill>
          <a:latin typeface="+mn-lt"/>
          <a:ea typeface="+mn-ea"/>
          <a:cs typeface="+mn-cs"/>
        </a:defRPr>
      </a:lvl3pPr>
      <a:lvl4pPr marL="6445927" indent="-920849" algn="l" defTabSz="1841691" rtl="0" eaLnBrk="1" latinLnBrk="0" hangingPunct="1">
        <a:spcBef>
          <a:spcPct val="20000"/>
        </a:spcBef>
        <a:buFont typeface="Arial"/>
        <a:buChar char="–"/>
        <a:defRPr sz="8200" kern="1200">
          <a:solidFill>
            <a:schemeClr val="tx1"/>
          </a:solidFill>
          <a:latin typeface="+mn-lt"/>
          <a:ea typeface="+mn-ea"/>
          <a:cs typeface="+mn-cs"/>
        </a:defRPr>
      </a:lvl4pPr>
      <a:lvl5pPr marL="8287622" indent="-920849" algn="l" defTabSz="1841691" rtl="0" eaLnBrk="1" latinLnBrk="0" hangingPunct="1">
        <a:spcBef>
          <a:spcPct val="20000"/>
        </a:spcBef>
        <a:buFont typeface="Arial"/>
        <a:buChar char="»"/>
        <a:defRPr sz="8200" kern="1200">
          <a:solidFill>
            <a:schemeClr val="tx1"/>
          </a:solidFill>
          <a:latin typeface="+mn-lt"/>
          <a:ea typeface="+mn-ea"/>
          <a:cs typeface="+mn-cs"/>
        </a:defRPr>
      </a:lvl5pPr>
      <a:lvl6pPr marL="10129313" indent="-920849" algn="l" defTabSz="1841691" rtl="0" eaLnBrk="1" latinLnBrk="0" hangingPunct="1">
        <a:spcBef>
          <a:spcPct val="20000"/>
        </a:spcBef>
        <a:buFont typeface="Arial"/>
        <a:buChar char="•"/>
        <a:defRPr sz="8200" kern="1200">
          <a:solidFill>
            <a:schemeClr val="tx1"/>
          </a:solidFill>
          <a:latin typeface="+mn-lt"/>
          <a:ea typeface="+mn-ea"/>
          <a:cs typeface="+mn-cs"/>
        </a:defRPr>
      </a:lvl6pPr>
      <a:lvl7pPr marL="11971008" indent="-920849" algn="l" defTabSz="1841691" rtl="0" eaLnBrk="1" latinLnBrk="0" hangingPunct="1">
        <a:spcBef>
          <a:spcPct val="20000"/>
        </a:spcBef>
        <a:buFont typeface="Arial"/>
        <a:buChar char="•"/>
        <a:defRPr sz="8200" kern="1200">
          <a:solidFill>
            <a:schemeClr val="tx1"/>
          </a:solidFill>
          <a:latin typeface="+mn-lt"/>
          <a:ea typeface="+mn-ea"/>
          <a:cs typeface="+mn-cs"/>
        </a:defRPr>
      </a:lvl7pPr>
      <a:lvl8pPr marL="13812699" indent="-920849" algn="l" defTabSz="1841691" rtl="0" eaLnBrk="1" latinLnBrk="0" hangingPunct="1">
        <a:spcBef>
          <a:spcPct val="20000"/>
        </a:spcBef>
        <a:buFont typeface="Arial"/>
        <a:buChar char="•"/>
        <a:defRPr sz="8200" kern="1200">
          <a:solidFill>
            <a:schemeClr val="tx1"/>
          </a:solidFill>
          <a:latin typeface="+mn-lt"/>
          <a:ea typeface="+mn-ea"/>
          <a:cs typeface="+mn-cs"/>
        </a:defRPr>
      </a:lvl8pPr>
      <a:lvl9pPr marL="15654394" indent="-920849" algn="l" defTabSz="1841691" rtl="0" eaLnBrk="1" latinLnBrk="0" hangingPunct="1">
        <a:spcBef>
          <a:spcPct val="20000"/>
        </a:spcBef>
        <a:buFont typeface="Arial"/>
        <a:buChar char="•"/>
        <a:defRPr sz="8200" kern="1200">
          <a:solidFill>
            <a:schemeClr val="tx1"/>
          </a:solidFill>
          <a:latin typeface="+mn-lt"/>
          <a:ea typeface="+mn-ea"/>
          <a:cs typeface="+mn-cs"/>
        </a:defRPr>
      </a:lvl9pPr>
    </p:bodyStyle>
    <p:otherStyle>
      <a:defPPr>
        <a:defRPr lang="en-US"/>
      </a:defPPr>
      <a:lvl1pPr marL="0" algn="l" defTabSz="1841691" rtl="0" eaLnBrk="1" latinLnBrk="0" hangingPunct="1">
        <a:defRPr sz="7500" kern="1200">
          <a:solidFill>
            <a:schemeClr val="tx1"/>
          </a:solidFill>
          <a:latin typeface="+mn-lt"/>
          <a:ea typeface="+mn-ea"/>
          <a:cs typeface="+mn-cs"/>
        </a:defRPr>
      </a:lvl1pPr>
      <a:lvl2pPr marL="1841691" algn="l" defTabSz="1841691" rtl="0" eaLnBrk="1" latinLnBrk="0" hangingPunct="1">
        <a:defRPr sz="7500" kern="1200">
          <a:solidFill>
            <a:schemeClr val="tx1"/>
          </a:solidFill>
          <a:latin typeface="+mn-lt"/>
          <a:ea typeface="+mn-ea"/>
          <a:cs typeface="+mn-cs"/>
        </a:defRPr>
      </a:lvl2pPr>
      <a:lvl3pPr marL="3683388" algn="l" defTabSz="1841691" rtl="0" eaLnBrk="1" latinLnBrk="0" hangingPunct="1">
        <a:defRPr sz="7500" kern="1200">
          <a:solidFill>
            <a:schemeClr val="tx1"/>
          </a:solidFill>
          <a:latin typeface="+mn-lt"/>
          <a:ea typeface="+mn-ea"/>
          <a:cs typeface="+mn-cs"/>
        </a:defRPr>
      </a:lvl3pPr>
      <a:lvl4pPr marL="5525081" algn="l" defTabSz="1841691" rtl="0" eaLnBrk="1" latinLnBrk="0" hangingPunct="1">
        <a:defRPr sz="7500" kern="1200">
          <a:solidFill>
            <a:schemeClr val="tx1"/>
          </a:solidFill>
          <a:latin typeface="+mn-lt"/>
          <a:ea typeface="+mn-ea"/>
          <a:cs typeface="+mn-cs"/>
        </a:defRPr>
      </a:lvl4pPr>
      <a:lvl5pPr marL="7366773" algn="l" defTabSz="1841691" rtl="0" eaLnBrk="1" latinLnBrk="0" hangingPunct="1">
        <a:defRPr sz="7500" kern="1200">
          <a:solidFill>
            <a:schemeClr val="tx1"/>
          </a:solidFill>
          <a:latin typeface="+mn-lt"/>
          <a:ea typeface="+mn-ea"/>
          <a:cs typeface="+mn-cs"/>
        </a:defRPr>
      </a:lvl5pPr>
      <a:lvl6pPr marL="9208467" algn="l" defTabSz="1841691" rtl="0" eaLnBrk="1" latinLnBrk="0" hangingPunct="1">
        <a:defRPr sz="7500" kern="1200">
          <a:solidFill>
            <a:schemeClr val="tx1"/>
          </a:solidFill>
          <a:latin typeface="+mn-lt"/>
          <a:ea typeface="+mn-ea"/>
          <a:cs typeface="+mn-cs"/>
        </a:defRPr>
      </a:lvl6pPr>
      <a:lvl7pPr marL="11050162" algn="l" defTabSz="1841691" rtl="0" eaLnBrk="1" latinLnBrk="0" hangingPunct="1">
        <a:defRPr sz="7500" kern="1200">
          <a:solidFill>
            <a:schemeClr val="tx1"/>
          </a:solidFill>
          <a:latin typeface="+mn-lt"/>
          <a:ea typeface="+mn-ea"/>
          <a:cs typeface="+mn-cs"/>
        </a:defRPr>
      </a:lvl7pPr>
      <a:lvl8pPr marL="12891853" algn="l" defTabSz="1841691" rtl="0" eaLnBrk="1" latinLnBrk="0" hangingPunct="1">
        <a:defRPr sz="7500" kern="1200">
          <a:solidFill>
            <a:schemeClr val="tx1"/>
          </a:solidFill>
          <a:latin typeface="+mn-lt"/>
          <a:ea typeface="+mn-ea"/>
          <a:cs typeface="+mn-cs"/>
        </a:defRPr>
      </a:lvl8pPr>
      <a:lvl9pPr marL="14733549" algn="l" defTabSz="1841691" rtl="0" eaLnBrk="1" latinLnBrk="0" hangingPunct="1">
        <a:defRPr sz="75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4.png"/><Relationship Id="rId13" Type="http://schemas.openxmlformats.org/officeDocument/2006/relationships/diagramLayout" Target="../diagrams/layout2.xml"/><Relationship Id="rId18" Type="http://schemas.openxmlformats.org/officeDocument/2006/relationships/diagramLayout" Target="../diagrams/layout3.xml"/><Relationship Id="rId3" Type="http://schemas.openxmlformats.org/officeDocument/2006/relationships/diagramData" Target="../diagrams/data1.xml"/><Relationship Id="rId21" Type="http://schemas.microsoft.com/office/2007/relationships/diagramDrawing" Target="../diagrams/drawing3.xml"/><Relationship Id="rId7" Type="http://schemas.microsoft.com/office/2007/relationships/diagramDrawing" Target="../diagrams/drawing1.xml"/><Relationship Id="rId12" Type="http://schemas.openxmlformats.org/officeDocument/2006/relationships/diagramData" Target="../diagrams/data2.xml"/><Relationship Id="rId17" Type="http://schemas.openxmlformats.org/officeDocument/2006/relationships/diagramData" Target="../diagrams/data3.xml"/><Relationship Id="rId25" Type="http://schemas.openxmlformats.org/officeDocument/2006/relationships/image" Target="../media/image11.png"/><Relationship Id="rId2" Type="http://schemas.openxmlformats.org/officeDocument/2006/relationships/image" Target="../media/image3.jpg"/><Relationship Id="rId16" Type="http://schemas.microsoft.com/office/2007/relationships/diagramDrawing" Target="../diagrams/drawing2.xml"/><Relationship Id="rId20" Type="http://schemas.openxmlformats.org/officeDocument/2006/relationships/diagramColors" Target="../diagrams/colors3.xml"/><Relationship Id="rId1" Type="http://schemas.openxmlformats.org/officeDocument/2006/relationships/slideLayout" Target="../slideLayouts/slideLayout1.xml"/><Relationship Id="rId6" Type="http://schemas.openxmlformats.org/officeDocument/2006/relationships/diagramColors" Target="../diagrams/colors1.xml"/><Relationship Id="rId11" Type="http://schemas.openxmlformats.org/officeDocument/2006/relationships/image" Target="../media/image7.png"/><Relationship Id="rId24" Type="http://schemas.openxmlformats.org/officeDocument/2006/relationships/image" Target="../media/image10.png"/><Relationship Id="rId5" Type="http://schemas.openxmlformats.org/officeDocument/2006/relationships/diagramQuickStyle" Target="../diagrams/quickStyle1.xml"/><Relationship Id="rId15" Type="http://schemas.openxmlformats.org/officeDocument/2006/relationships/diagramColors" Target="../diagrams/colors2.xml"/><Relationship Id="rId23" Type="http://schemas.openxmlformats.org/officeDocument/2006/relationships/image" Target="../media/image9.png"/><Relationship Id="rId10" Type="http://schemas.openxmlformats.org/officeDocument/2006/relationships/image" Target="../media/image6.jpeg"/><Relationship Id="rId19" Type="http://schemas.openxmlformats.org/officeDocument/2006/relationships/diagramQuickStyle" Target="../diagrams/quickStyle3.xml"/><Relationship Id="rId4" Type="http://schemas.openxmlformats.org/officeDocument/2006/relationships/diagramLayout" Target="../diagrams/layout1.xml"/><Relationship Id="rId9" Type="http://schemas.openxmlformats.org/officeDocument/2006/relationships/image" Target="../media/image5.png"/><Relationship Id="rId14" Type="http://schemas.openxmlformats.org/officeDocument/2006/relationships/diagramQuickStyle" Target="../diagrams/quickStyle2.xml"/><Relationship Id="rId22"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accent1">
            <a:lumMod val="20000"/>
            <a:lumOff val="80000"/>
          </a:schemeClr>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F059EF95-C10D-DE04-B9DD-18C5A52C7CAA}"/>
              </a:ext>
            </a:extLst>
          </p:cNvPr>
          <p:cNvSpPr/>
          <p:nvPr/>
        </p:nvSpPr>
        <p:spPr>
          <a:xfrm>
            <a:off x="0" y="4901048"/>
            <a:ext cx="36804600" cy="22884227"/>
          </a:xfrm>
          <a:prstGeom prst="rect">
            <a:avLst/>
          </a:prstGeom>
          <a:solidFill>
            <a:schemeClr val="accent1">
              <a:lumMod val="20000"/>
              <a:lumOff val="8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pic>
        <p:nvPicPr>
          <p:cNvPr id="3" name="Picture 2" descr="A white bird with a blue background&#10;&#10;Description automatically generated with low confidence">
            <a:extLst>
              <a:ext uri="{FF2B5EF4-FFF2-40B4-BE49-F238E27FC236}">
                <a16:creationId xmlns:a16="http://schemas.microsoft.com/office/drawing/2014/main" id="{90C7C4C0-C76F-E8F5-68CB-12E5BD6D1413}"/>
              </a:ext>
            </a:extLst>
          </p:cNvPr>
          <p:cNvPicPr>
            <a:picLocks noChangeAspect="1"/>
          </p:cNvPicPr>
          <p:nvPr/>
        </p:nvPicPr>
        <p:blipFill>
          <a:blip r:embed="rId2"/>
          <a:stretch>
            <a:fillRect/>
          </a:stretch>
        </p:blipFill>
        <p:spPr>
          <a:xfrm>
            <a:off x="621589" y="480653"/>
            <a:ext cx="3931824" cy="3931824"/>
          </a:xfrm>
          <a:prstGeom prst="rect">
            <a:avLst/>
          </a:prstGeom>
        </p:spPr>
      </p:pic>
      <p:sp>
        <p:nvSpPr>
          <p:cNvPr id="4" name="TextBox 3">
            <a:extLst>
              <a:ext uri="{FF2B5EF4-FFF2-40B4-BE49-F238E27FC236}">
                <a16:creationId xmlns:a16="http://schemas.microsoft.com/office/drawing/2014/main" id="{B11F0B9B-89BC-A55B-3BED-D07749CF7689}"/>
              </a:ext>
            </a:extLst>
          </p:cNvPr>
          <p:cNvSpPr txBox="1"/>
          <p:nvPr/>
        </p:nvSpPr>
        <p:spPr>
          <a:xfrm>
            <a:off x="5959720" y="768528"/>
            <a:ext cx="23643980" cy="2123658"/>
          </a:xfrm>
          <a:prstGeom prst="rect">
            <a:avLst/>
          </a:prstGeom>
          <a:noFill/>
        </p:spPr>
        <p:txBody>
          <a:bodyPr wrap="square">
            <a:spAutoFit/>
          </a:bodyPr>
          <a:lstStyle/>
          <a:p>
            <a:pPr marL="0" marR="0" algn="ctr">
              <a:spcBef>
                <a:spcPts val="0"/>
              </a:spcBef>
              <a:spcAft>
                <a:spcPts val="0"/>
              </a:spcAft>
            </a:pPr>
            <a:r>
              <a:rPr lang="en-US" sz="6600" dirty="0">
                <a:solidFill>
                  <a:schemeClr val="bg1"/>
                </a:solidFill>
                <a:effectLst/>
                <a:latin typeface="Arial" panose="020B0604020202020204" pitchFamily="34" charset="0"/>
                <a:ea typeface="Times New Roman" panose="02020603050405020304" pitchFamily="18" charset="0"/>
                <a:cs typeface="Arial" panose="020B0604020202020204" pitchFamily="34" charset="0"/>
              </a:rPr>
              <a:t>Association Between EEG Data Quality and Cognitive and Motor Skills in 6-Month-Olds at Higher Likelihood for Autism</a:t>
            </a:r>
            <a:endParaRPr lang="en-US" sz="6600" dirty="0">
              <a:solidFill>
                <a:schemeClr val="bg1"/>
              </a:solidFill>
              <a:effectLst/>
              <a:latin typeface="Arial" panose="020B0604020202020204" pitchFamily="34" charset="0"/>
              <a:ea typeface="Calibri" panose="020F0502020204030204" pitchFamily="34" charset="0"/>
              <a:cs typeface="Arial" panose="020B0604020202020204" pitchFamily="34" charset="0"/>
            </a:endParaRPr>
          </a:p>
        </p:txBody>
      </p:sp>
      <p:sp>
        <p:nvSpPr>
          <p:cNvPr id="5" name="TextBox 4">
            <a:extLst>
              <a:ext uri="{FF2B5EF4-FFF2-40B4-BE49-F238E27FC236}">
                <a16:creationId xmlns:a16="http://schemas.microsoft.com/office/drawing/2014/main" id="{7AB5C920-3413-830F-1056-AC569C66FEE4}"/>
              </a:ext>
            </a:extLst>
          </p:cNvPr>
          <p:cNvSpPr txBox="1"/>
          <p:nvPr/>
        </p:nvSpPr>
        <p:spPr>
          <a:xfrm>
            <a:off x="5345265" y="3026067"/>
            <a:ext cx="24872890" cy="1815882"/>
          </a:xfrm>
          <a:prstGeom prst="rect">
            <a:avLst/>
          </a:prstGeom>
          <a:noFill/>
        </p:spPr>
        <p:txBody>
          <a:bodyPr wrap="square">
            <a:spAutoFit/>
          </a:bodyPr>
          <a:lstStyle/>
          <a:p>
            <a:pPr algn="ctr"/>
            <a:r>
              <a:rPr lang="en-US" sz="2800" dirty="0">
                <a:solidFill>
                  <a:schemeClr val="bg1"/>
                </a:solidFill>
                <a:latin typeface="Arial" panose="020B0604020202020204" pitchFamily="34" charset="0"/>
                <a:ea typeface="Times New Roman" panose="02020603050405020304" pitchFamily="18" charset="0"/>
                <a:cs typeface="Arial" panose="020B0604020202020204" pitchFamily="34" charset="0"/>
              </a:rPr>
              <a:t>Madison Booth, B.A., Abigail Dickinson, Ph.D., Scott Huberty, Ph.D., Adrian KC Lee, ScD., Bonnie Lau, Ph.D., Alana Campbell, Ph.D., Jed Elison, Ph.D., Juhi Pandey, Ph.D., John Zempel, M.D., Ph.D., Annette Estes, Ph.D., Stephen Dager, M.D., Heather Hazlett, Ph.D., Jason Wolff, Ph.D., Robert Schultz, Ph.D., Kelly Botteron, M.D., Natasha Marrus,M.D., Ph.D., Alan Evans</a:t>
            </a:r>
            <a:r>
              <a:rPr lang="en-US" sz="2800" b="1" dirty="0">
                <a:solidFill>
                  <a:schemeClr val="bg1"/>
                </a:solidFill>
                <a:latin typeface="Arial" panose="020B0604020202020204" pitchFamily="34" charset="0"/>
                <a:ea typeface="Times New Roman" panose="02020603050405020304" pitchFamily="18" charset="0"/>
                <a:cs typeface="Arial" panose="020B0604020202020204" pitchFamily="34" charset="0"/>
              </a:rPr>
              <a:t>, </a:t>
            </a:r>
            <a:r>
              <a:rPr lang="en-US" sz="2800" dirty="0">
                <a:solidFill>
                  <a:schemeClr val="bg1"/>
                </a:solidFill>
                <a:latin typeface="Arial" panose="020B0604020202020204" pitchFamily="34" charset="0"/>
                <a:ea typeface="Times New Roman" panose="02020603050405020304" pitchFamily="18" charset="0"/>
                <a:cs typeface="Arial" panose="020B0604020202020204" pitchFamily="34" charset="0"/>
              </a:rPr>
              <a:t>Ph.D., Joe Piven, M.D., John R. Pruett, Jr., M.D., Ph.D., &amp; Shafali Jeste, M.D. for the IBIS Network </a:t>
            </a:r>
            <a:endParaRPr lang="en-US" sz="2800" dirty="0">
              <a:solidFill>
                <a:schemeClr val="bg1"/>
              </a:solidFill>
              <a:latin typeface="Arial" panose="020B0604020202020204" pitchFamily="34" charset="0"/>
              <a:cs typeface="Arial" panose="020B0604020202020204" pitchFamily="34" charset="0"/>
            </a:endParaRPr>
          </a:p>
        </p:txBody>
      </p:sp>
      <p:sp>
        <p:nvSpPr>
          <p:cNvPr id="9" name="Rounded Rectangle 8">
            <a:extLst>
              <a:ext uri="{FF2B5EF4-FFF2-40B4-BE49-F238E27FC236}">
                <a16:creationId xmlns:a16="http://schemas.microsoft.com/office/drawing/2014/main" id="{7078055C-E8EE-3D42-3C50-9B2BD01E6D0F}"/>
              </a:ext>
            </a:extLst>
          </p:cNvPr>
          <p:cNvSpPr/>
          <p:nvPr/>
        </p:nvSpPr>
        <p:spPr>
          <a:xfrm>
            <a:off x="208346" y="5071822"/>
            <a:ext cx="11568056" cy="9909387"/>
          </a:xfrm>
          <a:prstGeom prst="roundRect">
            <a:avLst/>
          </a:prstGeom>
          <a:solidFill>
            <a:schemeClr val="bg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2" name="TextBox 11">
            <a:extLst>
              <a:ext uri="{FF2B5EF4-FFF2-40B4-BE49-F238E27FC236}">
                <a16:creationId xmlns:a16="http://schemas.microsoft.com/office/drawing/2014/main" id="{B9ACF96A-376F-443C-8AE9-8B103993CDD8}"/>
              </a:ext>
            </a:extLst>
          </p:cNvPr>
          <p:cNvSpPr txBox="1"/>
          <p:nvPr/>
        </p:nvSpPr>
        <p:spPr>
          <a:xfrm>
            <a:off x="728302" y="5766554"/>
            <a:ext cx="10808358" cy="8063746"/>
          </a:xfrm>
          <a:prstGeom prst="rect">
            <a:avLst/>
          </a:prstGeom>
          <a:noFill/>
          <a:ln>
            <a:noFill/>
          </a:ln>
        </p:spPr>
        <p:txBody>
          <a:bodyPr wrap="square">
            <a:spAutoFit/>
          </a:bodyPr>
          <a:lstStyle/>
          <a:p>
            <a:endParaRPr lang="en-US" sz="4000" b="1" dirty="0">
              <a:latin typeface="Arial Narrow" panose="020B0604020202020204" pitchFamily="34" charset="0"/>
              <a:cs typeface="Arial Narrow" panose="020B0604020202020204" pitchFamily="34" charset="0"/>
            </a:endParaRPr>
          </a:p>
          <a:p>
            <a:endParaRPr lang="en-US" sz="3000" dirty="0">
              <a:solidFill>
                <a:srgbClr val="000000"/>
              </a:solidFill>
              <a:latin typeface="Arial" panose="020B0604020202020204" pitchFamily="34" charset="0"/>
              <a:cs typeface="Arial" panose="020B0604020202020204" pitchFamily="34" charset="0"/>
            </a:endParaRPr>
          </a:p>
          <a:p>
            <a:pPr marL="457200" indent="-457200">
              <a:buFont typeface="Arial" panose="020B0604020202020204" pitchFamily="34" charset="0"/>
              <a:buChar char="•"/>
            </a:pPr>
            <a:r>
              <a:rPr lang="en-US" sz="2800" dirty="0">
                <a:solidFill>
                  <a:srgbClr val="000000"/>
                </a:solidFill>
                <a:latin typeface="Arial" panose="020B0604020202020204" pitchFamily="34" charset="0"/>
                <a:cs typeface="Arial" panose="020B0604020202020204" pitchFamily="34" charset="0"/>
              </a:rPr>
              <a:t>20% of infants who have an older full sibling with autism (high likelihood; HL infants) later receive an autism diagnosis themselves. </a:t>
            </a:r>
          </a:p>
          <a:p>
            <a:pPr marL="457200" indent="-457200">
              <a:buFont typeface="Arial" panose="020B0604020202020204" pitchFamily="34" charset="0"/>
              <a:buChar char="•"/>
            </a:pPr>
            <a:r>
              <a:rPr lang="en-US" sz="2800" dirty="0">
                <a:solidFill>
                  <a:srgbClr val="000000"/>
                </a:solidFill>
                <a:latin typeface="Arial" panose="020B0604020202020204" pitchFamily="34" charset="0"/>
                <a:cs typeface="Arial" panose="020B0604020202020204" pitchFamily="34" charset="0"/>
              </a:rPr>
              <a:t>MRI research in the multi-site Infant Brain Imaging Study (IBIS) has demonstrated early structural and functional brain differences in HL infants who later meet criteria for autism.</a:t>
            </a:r>
          </a:p>
          <a:p>
            <a:pPr marL="457200" indent="-457200">
              <a:buFont typeface="Arial" panose="020B0604020202020204" pitchFamily="34" charset="0"/>
              <a:buChar char="•"/>
            </a:pPr>
            <a:r>
              <a:rPr lang="en-US" sz="2800" dirty="0">
                <a:solidFill>
                  <a:srgbClr val="000000"/>
                </a:solidFill>
                <a:latin typeface="Arial" panose="020B0604020202020204" pitchFamily="34" charset="0"/>
                <a:cs typeface="Arial" panose="020B0604020202020204" pitchFamily="34" charset="0"/>
              </a:rPr>
              <a:t>Electroencephalography (EEG) was added to the IBIS battery to provide a direct and more scalable measure of brain activity in early infancy.</a:t>
            </a:r>
          </a:p>
          <a:p>
            <a:pPr marL="457200" indent="-457200">
              <a:buFont typeface="Arial" panose="020B0604020202020204" pitchFamily="34" charset="0"/>
              <a:buChar char="•"/>
            </a:pPr>
            <a:r>
              <a:rPr lang="en-US" sz="2800" dirty="0">
                <a:solidFill>
                  <a:srgbClr val="000000"/>
                </a:solidFill>
                <a:latin typeface="Arial" panose="020B0604020202020204" pitchFamily="34" charset="0"/>
                <a:cs typeface="Arial" panose="020B0604020202020204" pitchFamily="34" charset="0"/>
              </a:rPr>
              <a:t>We have demonstrated high EEG protocol feasibility and data quality outcomes with 73% of infants completing the entire EEG battery and 78% of resting state data retained after artifact removal. </a:t>
            </a:r>
          </a:p>
          <a:p>
            <a:pPr marL="457200" indent="-457200">
              <a:buFont typeface="Arial" panose="020B0604020202020204" pitchFamily="34" charset="0"/>
              <a:buChar char="•"/>
            </a:pPr>
            <a:r>
              <a:rPr lang="en-US" sz="2800" dirty="0">
                <a:latin typeface="Arial" panose="020B0604020202020204" pitchFamily="34" charset="0"/>
                <a:cs typeface="Arial" panose="020B0604020202020204" pitchFamily="34" charset="0"/>
              </a:rPr>
              <a:t>Evaluating how developmental abilities relate to EEG data quality will help ensure that acquisition methods are optimized to remain both developmentally sensitive and scalable.</a:t>
            </a:r>
            <a:endParaRPr lang="en-US" sz="2800" dirty="0">
              <a:solidFill>
                <a:srgbClr val="FF0000"/>
              </a:solidFill>
              <a:latin typeface="Arial" panose="020B0604020202020204" pitchFamily="34" charset="0"/>
              <a:cs typeface="Arial" panose="020B0604020202020204" pitchFamily="34" charset="0"/>
            </a:endParaRPr>
          </a:p>
        </p:txBody>
      </p:sp>
      <p:sp>
        <p:nvSpPr>
          <p:cNvPr id="14" name="Rounded Rectangle 13">
            <a:extLst>
              <a:ext uri="{FF2B5EF4-FFF2-40B4-BE49-F238E27FC236}">
                <a16:creationId xmlns:a16="http://schemas.microsoft.com/office/drawing/2014/main" id="{7F226BB1-55D0-9BBD-1F8B-739C6C50C041}"/>
              </a:ext>
            </a:extLst>
          </p:cNvPr>
          <p:cNvSpPr/>
          <p:nvPr/>
        </p:nvSpPr>
        <p:spPr>
          <a:xfrm>
            <a:off x="208347" y="15252873"/>
            <a:ext cx="11568055" cy="9676162"/>
          </a:xfrm>
          <a:prstGeom prst="roundRect">
            <a:avLst/>
          </a:prstGeom>
          <a:solidFill>
            <a:schemeClr val="bg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lvl="0" algn="ctr"/>
            <a:r>
              <a:rPr lang="en-US" sz="3200" dirty="0">
                <a:latin typeface="Arial" panose="020B0604020202020204" pitchFamily="34" charset="0"/>
                <a:cs typeface="Arial" panose="020B0604020202020204" pitchFamily="34" charset="0"/>
              </a:rPr>
              <a:t>Evaluate the predictive ability of cognitive and motor domains of the Bayley Scales of Infant and Toddler Development (Bayley-4) at 6-months of age on EEG data quality in HL infants8 p8 pt</a:t>
            </a:r>
          </a:p>
        </p:txBody>
      </p:sp>
      <p:graphicFrame>
        <p:nvGraphicFramePr>
          <p:cNvPr id="15" name="Content Placeholder 2">
            <a:extLst>
              <a:ext uri="{FF2B5EF4-FFF2-40B4-BE49-F238E27FC236}">
                <a16:creationId xmlns:a16="http://schemas.microsoft.com/office/drawing/2014/main" id="{A569B289-B519-404A-44EB-9630D3E9C002}"/>
              </a:ext>
            </a:extLst>
          </p:cNvPr>
          <p:cNvGraphicFramePr>
            <a:graphicFrameLocks/>
          </p:cNvGraphicFramePr>
          <p:nvPr>
            <p:extLst>
              <p:ext uri="{D42A27DB-BD31-4B8C-83A1-F6EECF244321}">
                <p14:modId xmlns:p14="http://schemas.microsoft.com/office/powerpoint/2010/main" val="1133712175"/>
              </p:ext>
            </p:extLst>
          </p:nvPr>
        </p:nvGraphicFramePr>
        <p:xfrm>
          <a:off x="908038" y="18837104"/>
          <a:ext cx="10007444" cy="165184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21" name="TextBox 20">
            <a:extLst>
              <a:ext uri="{FF2B5EF4-FFF2-40B4-BE49-F238E27FC236}">
                <a16:creationId xmlns:a16="http://schemas.microsoft.com/office/drawing/2014/main" id="{B93BEABB-A97C-C98C-5DB0-8A6D471B6DA7}"/>
              </a:ext>
            </a:extLst>
          </p:cNvPr>
          <p:cNvSpPr txBox="1"/>
          <p:nvPr/>
        </p:nvSpPr>
        <p:spPr>
          <a:xfrm>
            <a:off x="890415" y="15731867"/>
            <a:ext cx="9039222" cy="707886"/>
          </a:xfrm>
          <a:prstGeom prst="rect">
            <a:avLst/>
          </a:prstGeom>
          <a:solidFill>
            <a:schemeClr val="bg1"/>
          </a:solidFill>
          <a:ln>
            <a:noFill/>
          </a:ln>
        </p:spPr>
        <p:txBody>
          <a:bodyPr wrap="square" rtlCol="0">
            <a:spAutoFit/>
          </a:bodyPr>
          <a:lstStyle/>
          <a:p>
            <a:r>
              <a:rPr lang="en-US" sz="4000" b="1" dirty="0">
                <a:latin typeface="Arial" panose="020B0604020202020204" pitchFamily="34" charset="0"/>
                <a:cs typeface="Arial" panose="020B0604020202020204" pitchFamily="34" charset="0"/>
              </a:rPr>
              <a:t>Objectives &amp; Methods</a:t>
            </a:r>
          </a:p>
        </p:txBody>
      </p:sp>
      <p:sp>
        <p:nvSpPr>
          <p:cNvPr id="2" name="Rounded Rectangle 1">
            <a:extLst>
              <a:ext uri="{FF2B5EF4-FFF2-40B4-BE49-F238E27FC236}">
                <a16:creationId xmlns:a16="http://schemas.microsoft.com/office/drawing/2014/main" id="{B8F7C974-CECB-75E9-B0B2-BDD4B22BDA4A}"/>
              </a:ext>
            </a:extLst>
          </p:cNvPr>
          <p:cNvSpPr/>
          <p:nvPr/>
        </p:nvSpPr>
        <p:spPr>
          <a:xfrm>
            <a:off x="12000883" y="15202483"/>
            <a:ext cx="12567898" cy="9675063"/>
          </a:xfrm>
          <a:prstGeom prst="roundRect">
            <a:avLst/>
          </a:prstGeom>
          <a:solidFill>
            <a:schemeClr val="bg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6" name="Rounded Rectangle 5">
            <a:extLst>
              <a:ext uri="{FF2B5EF4-FFF2-40B4-BE49-F238E27FC236}">
                <a16:creationId xmlns:a16="http://schemas.microsoft.com/office/drawing/2014/main" id="{491E4F44-11DA-998E-2D33-9BE52FF798C5}"/>
              </a:ext>
            </a:extLst>
          </p:cNvPr>
          <p:cNvSpPr/>
          <p:nvPr/>
        </p:nvSpPr>
        <p:spPr>
          <a:xfrm>
            <a:off x="24790259" y="5080751"/>
            <a:ext cx="11743773" cy="9765074"/>
          </a:xfrm>
          <a:prstGeom prst="roundRect">
            <a:avLst/>
          </a:prstGeom>
          <a:solidFill>
            <a:schemeClr val="bg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7" name="TextBox 6">
            <a:extLst>
              <a:ext uri="{FF2B5EF4-FFF2-40B4-BE49-F238E27FC236}">
                <a16:creationId xmlns:a16="http://schemas.microsoft.com/office/drawing/2014/main" id="{FBF92FA5-5B38-0C04-423E-C9A689E3921B}"/>
              </a:ext>
            </a:extLst>
          </p:cNvPr>
          <p:cNvSpPr txBox="1"/>
          <p:nvPr/>
        </p:nvSpPr>
        <p:spPr>
          <a:xfrm>
            <a:off x="13034422" y="15545614"/>
            <a:ext cx="7065358" cy="707886"/>
          </a:xfrm>
          <a:prstGeom prst="rect">
            <a:avLst/>
          </a:prstGeom>
          <a:noFill/>
        </p:spPr>
        <p:txBody>
          <a:bodyPr wrap="square">
            <a:spAutoFit/>
          </a:bodyPr>
          <a:lstStyle/>
          <a:p>
            <a:pPr marL="0" marR="0">
              <a:spcBef>
                <a:spcPts val="0"/>
              </a:spcBef>
              <a:spcAft>
                <a:spcPts val="0"/>
              </a:spcAft>
            </a:pPr>
            <a:r>
              <a:rPr lang="en-US" sz="4000" b="1" dirty="0">
                <a:effectLst/>
                <a:latin typeface="Arial" panose="020B0604020202020204" pitchFamily="34" charset="0"/>
                <a:ea typeface="Times New Roman" panose="02020603050405020304" pitchFamily="18" charset="0"/>
                <a:cs typeface="Arial" panose="020B0604020202020204" pitchFamily="34" charset="0"/>
              </a:rPr>
              <a:t>6-Month Bayley-4 Scores</a:t>
            </a:r>
          </a:p>
        </p:txBody>
      </p:sp>
      <p:sp>
        <p:nvSpPr>
          <p:cNvPr id="13" name="Rounded Rectangle 12">
            <a:extLst>
              <a:ext uri="{FF2B5EF4-FFF2-40B4-BE49-F238E27FC236}">
                <a16:creationId xmlns:a16="http://schemas.microsoft.com/office/drawing/2014/main" id="{E4997E19-8474-6865-4521-7E87FA82811C}"/>
              </a:ext>
            </a:extLst>
          </p:cNvPr>
          <p:cNvSpPr/>
          <p:nvPr/>
        </p:nvSpPr>
        <p:spPr>
          <a:xfrm>
            <a:off x="11956108" y="5080750"/>
            <a:ext cx="12567898" cy="9900108"/>
          </a:xfrm>
          <a:prstGeom prst="roundRect">
            <a:avLst/>
          </a:prstGeom>
          <a:solidFill>
            <a:schemeClr val="bg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2" name="Title 1">
            <a:extLst>
              <a:ext uri="{FF2B5EF4-FFF2-40B4-BE49-F238E27FC236}">
                <a16:creationId xmlns:a16="http://schemas.microsoft.com/office/drawing/2014/main" id="{CA3CB5F4-572A-9070-A324-CCFF56BE88F0}"/>
              </a:ext>
            </a:extLst>
          </p:cNvPr>
          <p:cNvSpPr txBox="1">
            <a:spLocks/>
          </p:cNvSpPr>
          <p:nvPr/>
        </p:nvSpPr>
        <p:spPr>
          <a:xfrm>
            <a:off x="12795005" y="5533892"/>
            <a:ext cx="9401414" cy="743780"/>
          </a:xfrm>
          <a:prstGeom prst="rect">
            <a:avLst/>
          </a:prstGeom>
        </p:spPr>
        <p:txBody>
          <a:bodyPr vert="horz" lIns="91440" tIns="45720" rIns="91440" bIns="45720" rtlCol="0" anchor="ctr">
            <a:normAutofit/>
          </a:bodyPr>
          <a:lstStyle>
            <a:lvl1pPr algn="ctr" defTabSz="2020011" rtl="0" eaLnBrk="1" latinLnBrk="0" hangingPunct="1">
              <a:spcBef>
                <a:spcPct val="0"/>
              </a:spcBef>
              <a:buNone/>
              <a:defRPr sz="19263" kern="1200">
                <a:solidFill>
                  <a:schemeClr val="tx1"/>
                </a:solidFill>
                <a:latin typeface="+mj-lt"/>
                <a:ea typeface="+mj-ea"/>
                <a:cs typeface="+mj-cs"/>
              </a:defRPr>
            </a:lvl1pPr>
          </a:lstStyle>
          <a:p>
            <a:pPr algn="l"/>
            <a:r>
              <a:rPr lang="en-US" sz="4000" b="1" dirty="0">
                <a:latin typeface="Arial" panose="020B0604020202020204" pitchFamily="34" charset="0"/>
                <a:cs typeface="Arial" panose="020B0604020202020204" pitchFamily="34" charset="0"/>
              </a:rPr>
              <a:t>EEG Data Quality</a:t>
            </a:r>
          </a:p>
        </p:txBody>
      </p:sp>
      <p:sp>
        <p:nvSpPr>
          <p:cNvPr id="31" name="TextBox 30">
            <a:extLst>
              <a:ext uri="{FF2B5EF4-FFF2-40B4-BE49-F238E27FC236}">
                <a16:creationId xmlns:a16="http://schemas.microsoft.com/office/drawing/2014/main" id="{39B9F3BA-5932-E139-9C74-E0456404C81A}"/>
              </a:ext>
            </a:extLst>
          </p:cNvPr>
          <p:cNvSpPr txBox="1"/>
          <p:nvPr/>
        </p:nvSpPr>
        <p:spPr>
          <a:xfrm>
            <a:off x="25730970" y="5551839"/>
            <a:ext cx="9690989" cy="707886"/>
          </a:xfrm>
          <a:prstGeom prst="rect">
            <a:avLst/>
          </a:prstGeom>
          <a:noFill/>
        </p:spPr>
        <p:txBody>
          <a:bodyPr wrap="square" rtlCol="0">
            <a:spAutoFit/>
          </a:bodyPr>
          <a:lstStyle/>
          <a:p>
            <a:r>
              <a:rPr lang="en-US" sz="4000" b="1" dirty="0">
                <a:latin typeface="Arial" panose="020B0604020202020204" pitchFamily="34" charset="0"/>
                <a:cs typeface="Arial" panose="020B0604020202020204" pitchFamily="34" charset="0"/>
              </a:rPr>
              <a:t>Regression Analyses</a:t>
            </a:r>
          </a:p>
        </p:txBody>
      </p:sp>
      <p:sp>
        <p:nvSpPr>
          <p:cNvPr id="32" name="Rounded Rectangle 31">
            <a:extLst>
              <a:ext uri="{FF2B5EF4-FFF2-40B4-BE49-F238E27FC236}">
                <a16:creationId xmlns:a16="http://schemas.microsoft.com/office/drawing/2014/main" id="{96D89175-93A0-617F-DB73-0494A81949DA}"/>
              </a:ext>
            </a:extLst>
          </p:cNvPr>
          <p:cNvSpPr/>
          <p:nvPr/>
        </p:nvSpPr>
        <p:spPr>
          <a:xfrm>
            <a:off x="24793261" y="15072955"/>
            <a:ext cx="11743773" cy="9675063"/>
          </a:xfrm>
          <a:prstGeom prst="roundRect">
            <a:avLst/>
          </a:prstGeom>
          <a:solidFill>
            <a:schemeClr val="bg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33" name="TextBox 32">
            <a:extLst>
              <a:ext uri="{FF2B5EF4-FFF2-40B4-BE49-F238E27FC236}">
                <a16:creationId xmlns:a16="http://schemas.microsoft.com/office/drawing/2014/main" id="{E8A1D4A0-85D1-1779-DDF0-93A4C3F80F20}"/>
              </a:ext>
            </a:extLst>
          </p:cNvPr>
          <p:cNvSpPr txBox="1"/>
          <p:nvPr/>
        </p:nvSpPr>
        <p:spPr>
          <a:xfrm>
            <a:off x="25516578" y="15633340"/>
            <a:ext cx="11844340" cy="707886"/>
          </a:xfrm>
          <a:prstGeom prst="rect">
            <a:avLst/>
          </a:prstGeom>
          <a:noFill/>
        </p:spPr>
        <p:txBody>
          <a:bodyPr wrap="square" rtlCol="0">
            <a:spAutoFit/>
          </a:bodyPr>
          <a:lstStyle/>
          <a:p>
            <a:r>
              <a:rPr lang="en-US" sz="4000" b="1" dirty="0">
                <a:latin typeface="Arial" panose="020B0604020202020204" pitchFamily="34" charset="0"/>
                <a:cs typeface="Arial" panose="020B0604020202020204" pitchFamily="34" charset="0"/>
              </a:rPr>
              <a:t>Conclusions &amp; Future Directions</a:t>
            </a:r>
          </a:p>
        </p:txBody>
      </p:sp>
      <p:sp>
        <p:nvSpPr>
          <p:cNvPr id="34" name="Title 1">
            <a:extLst>
              <a:ext uri="{FF2B5EF4-FFF2-40B4-BE49-F238E27FC236}">
                <a16:creationId xmlns:a16="http://schemas.microsoft.com/office/drawing/2014/main" id="{F878863E-62FB-6FC5-13B9-5B13780E2CA2}"/>
              </a:ext>
            </a:extLst>
          </p:cNvPr>
          <p:cNvSpPr txBox="1">
            <a:spLocks/>
          </p:cNvSpPr>
          <p:nvPr/>
        </p:nvSpPr>
        <p:spPr>
          <a:xfrm>
            <a:off x="25294660" y="15770899"/>
            <a:ext cx="10563610" cy="8931056"/>
          </a:xfrm>
          <a:prstGeom prst="rect">
            <a:avLst/>
          </a:prstGeom>
        </p:spPr>
        <p:txBody>
          <a:bodyPr vert="horz" lIns="91440" tIns="45720" rIns="91440" bIns="45720" rtlCol="0" anchor="ctr">
            <a:noAutofit/>
          </a:bodyPr>
          <a:lstStyle>
            <a:lvl1pPr algn="ctr" defTabSz="2020011" rtl="0" eaLnBrk="1" latinLnBrk="0" hangingPunct="1">
              <a:spcBef>
                <a:spcPct val="0"/>
              </a:spcBef>
              <a:buNone/>
              <a:defRPr sz="19263" kern="1200">
                <a:solidFill>
                  <a:schemeClr val="tx1"/>
                </a:solidFill>
                <a:latin typeface="+mj-lt"/>
                <a:ea typeface="+mj-ea"/>
                <a:cs typeface="+mj-cs"/>
              </a:defRPr>
            </a:lvl1pPr>
          </a:lstStyle>
          <a:p>
            <a:pPr marL="571500" indent="-571500" algn="l">
              <a:buFont typeface="Arial" panose="020B0604020202020204" pitchFamily="34" charset="0"/>
              <a:buChar char="•"/>
            </a:pPr>
            <a:endParaRPr lang="en-US" sz="3200" dirty="0">
              <a:latin typeface="Arial" panose="020B0604020202020204" pitchFamily="34" charset="0"/>
              <a:cs typeface="Arial" panose="020B0604020202020204" pitchFamily="34" charset="0"/>
            </a:endParaRPr>
          </a:p>
          <a:p>
            <a:pPr marL="571500" indent="-571500" algn="l">
              <a:buFont typeface="Arial" panose="020B0604020202020204" pitchFamily="34" charset="0"/>
              <a:buChar char="•"/>
            </a:pPr>
            <a:r>
              <a:rPr lang="en-US" sz="2800" dirty="0">
                <a:latin typeface="Arial" panose="020B0604020202020204" pitchFamily="34" charset="0"/>
                <a:cs typeface="Arial" panose="020B0604020202020204" pitchFamily="34" charset="0"/>
              </a:rPr>
              <a:t>While most 6-month-olds scored within an average range on the cognitive and motor domains of the Bayley, our cohort also included infants with above and below average scores.</a:t>
            </a:r>
          </a:p>
          <a:p>
            <a:pPr marL="571500" indent="-571500" algn="l">
              <a:buFont typeface="Arial" panose="020B0604020202020204" pitchFamily="34" charset="0"/>
              <a:buChar char="•"/>
            </a:pPr>
            <a:r>
              <a:rPr lang="en-US" sz="2800" dirty="0">
                <a:latin typeface="Arial" panose="020B0604020202020204" pitchFamily="34" charset="0"/>
                <a:cs typeface="Arial" panose="020B0604020202020204" pitchFamily="34" charset="0"/>
              </a:rPr>
              <a:t>Neither cognitive nor motor scales on the Bayley-4 predicted amount of clean EEG data in HL infants.</a:t>
            </a:r>
          </a:p>
          <a:p>
            <a:pPr marL="571500" indent="-571500" algn="l">
              <a:buFont typeface="Arial" panose="020B0604020202020204" pitchFamily="34" charset="0"/>
              <a:buChar char="•"/>
            </a:pPr>
            <a:r>
              <a:rPr lang="en-US" sz="2800" dirty="0">
                <a:latin typeface="Arial" panose="020B0604020202020204" pitchFamily="34" charset="0"/>
                <a:cs typeface="Arial" panose="020B0604020202020204" pitchFamily="34" charset="0"/>
              </a:rPr>
              <a:t>While not statistically significant, infants with lower cognitive scores tended to have fewer retainable EEG channels after artifact removal (Table 2), suggesting that these infants may require increased behavioral support throughout the session. </a:t>
            </a:r>
          </a:p>
          <a:p>
            <a:pPr marL="571500" indent="-571500" algn="l">
              <a:buFont typeface="Arial" panose="020B0604020202020204" pitchFamily="34" charset="0"/>
              <a:buChar char="•"/>
            </a:pPr>
            <a:r>
              <a:rPr lang="en-US" sz="2800" dirty="0">
                <a:latin typeface="Arial" panose="020B0604020202020204" pitchFamily="34" charset="0"/>
                <a:cs typeface="Arial" panose="020B0604020202020204" pitchFamily="34" charset="0"/>
              </a:rPr>
              <a:t>With proper behavioral interventions, our findings support the continued use of EEG as a sensitive and robust measure to investigate early brain function in infants with varying cognitive and motor abilities. </a:t>
            </a:r>
            <a:endParaRPr lang="en-US" sz="2800" dirty="0">
              <a:solidFill>
                <a:srgbClr val="212121"/>
              </a:solidFill>
              <a:latin typeface="Arial" panose="020B0604020202020204" pitchFamily="34" charset="0"/>
              <a:cs typeface="Arial" panose="020B0604020202020204" pitchFamily="34" charset="0"/>
            </a:endParaRPr>
          </a:p>
          <a:p>
            <a:pPr marL="571500" indent="-571500" algn="l">
              <a:buFont typeface="Arial" panose="020B0604020202020204" pitchFamily="34" charset="0"/>
              <a:buChar char="•"/>
            </a:pPr>
            <a:r>
              <a:rPr lang="en-US" sz="2800" dirty="0">
                <a:solidFill>
                  <a:srgbClr val="212121"/>
                </a:solidFill>
                <a:latin typeface="Arial" panose="020B0604020202020204" pitchFamily="34" charset="0"/>
                <a:cs typeface="Arial" panose="020B0604020202020204" pitchFamily="34" charset="0"/>
              </a:rPr>
              <a:t>We now plan to investigate how specific spectral characteristics </a:t>
            </a:r>
            <a:r>
              <a:rPr lang="en-US" sz="2800" b="0" i="0" dirty="0">
                <a:solidFill>
                  <a:srgbClr val="212121"/>
                </a:solidFill>
                <a:effectLst/>
                <a:latin typeface="Arial" panose="020B0604020202020204" pitchFamily="34" charset="0"/>
                <a:cs typeface="Arial" panose="020B0604020202020204" pitchFamily="34" charset="0"/>
              </a:rPr>
              <a:t>(including power, connectivity, and frequency characteristics) correlate to 6-month developmental milestones as well as 24-month autism diagnosis status.</a:t>
            </a:r>
          </a:p>
          <a:p>
            <a:pPr algn="l"/>
            <a:r>
              <a:rPr lang="en-US" sz="2800" dirty="0">
                <a:solidFill>
                  <a:srgbClr val="212121"/>
                </a:solidFill>
                <a:latin typeface="Arial" panose="020B0604020202020204" pitchFamily="34" charset="0"/>
                <a:cs typeface="Arial" panose="020B0604020202020204" pitchFamily="34" charset="0"/>
              </a:rPr>
              <a:t> </a:t>
            </a:r>
          </a:p>
        </p:txBody>
      </p:sp>
      <p:sp>
        <p:nvSpPr>
          <p:cNvPr id="36" name="TextBox 35">
            <a:extLst>
              <a:ext uri="{FF2B5EF4-FFF2-40B4-BE49-F238E27FC236}">
                <a16:creationId xmlns:a16="http://schemas.microsoft.com/office/drawing/2014/main" id="{F80C88DC-3AA9-61C4-2F8E-BD6C5747333B}"/>
              </a:ext>
            </a:extLst>
          </p:cNvPr>
          <p:cNvSpPr txBox="1"/>
          <p:nvPr/>
        </p:nvSpPr>
        <p:spPr>
          <a:xfrm>
            <a:off x="157259" y="24975149"/>
            <a:ext cx="25754327" cy="4423262"/>
          </a:xfrm>
          <a:prstGeom prst="rect">
            <a:avLst/>
          </a:prstGeom>
          <a:noFill/>
          <a:ln>
            <a:noFill/>
          </a:ln>
        </p:spPr>
        <p:txBody>
          <a:bodyPr wrap="square" rtlCol="0">
            <a:spAutoFit/>
          </a:bodyPr>
          <a:lstStyle/>
          <a:p>
            <a:pPr marL="0" marR="0">
              <a:lnSpc>
                <a:spcPct val="115000"/>
              </a:lnSpc>
              <a:spcAft>
                <a:spcPts val="1000"/>
              </a:spcAft>
              <a:buNone/>
            </a:pPr>
            <a:r>
              <a:rPr lang="en-US" sz="2800" b="1" dirty="0">
                <a:latin typeface="Arial" panose="020B0604020202020204" pitchFamily="34" charset="0"/>
                <a:cs typeface="Arial" panose="020B0604020202020204" pitchFamily="34" charset="0"/>
              </a:rPr>
              <a:t>References &amp; Funding</a:t>
            </a:r>
            <a:r>
              <a:rPr lang="en-US" sz="2200" dirty="0">
                <a:latin typeface="Arial" panose="020B0604020202020204" pitchFamily="34" charset="0"/>
                <a:cs typeface="Arial" panose="020B0604020202020204" pitchFamily="34" charset="0"/>
              </a:rPr>
              <a:t> </a:t>
            </a:r>
            <a:r>
              <a:rPr lang="en-US" sz="2000" dirty="0">
                <a:latin typeface="Arial" panose="020B0604020202020204" pitchFamily="34" charset="0"/>
                <a:cs typeface="Arial" panose="020B0604020202020204" pitchFamily="34" charset="0"/>
              </a:rPr>
              <a:t>(1) </a:t>
            </a:r>
            <a:r>
              <a:rPr lang="en-US" sz="2000" dirty="0">
                <a:solidFill>
                  <a:srgbClr val="000000"/>
                </a:solidFill>
                <a:effectLst/>
                <a:latin typeface="Arial" panose="020B0604020202020204" pitchFamily="34" charset="0"/>
                <a:ea typeface="Calibri" panose="020F0502020204030204" pitchFamily="34" charset="0"/>
                <a:cs typeface="Arial" panose="020B0604020202020204" pitchFamily="34" charset="0"/>
              </a:rPr>
              <a:t>Dickinson A, Booth M, Daniel M, Campbell A, Miller N, Lau B, Zempel J, Webb SJ, Elison J, Lee AKC, Estes A, Dager S, Hazlett H, Wolff J, Schultz R, </a:t>
            </a:r>
            <a:r>
              <a:rPr lang="en-US" sz="2000" dirty="0" err="1">
                <a:solidFill>
                  <a:srgbClr val="000000"/>
                </a:solidFill>
                <a:effectLst/>
                <a:latin typeface="Arial" panose="020B0604020202020204" pitchFamily="34" charset="0"/>
                <a:ea typeface="Calibri" panose="020F0502020204030204" pitchFamily="34" charset="0"/>
                <a:cs typeface="Arial" panose="020B0604020202020204" pitchFamily="34" charset="0"/>
              </a:rPr>
              <a:t>Marrus</a:t>
            </a:r>
            <a:r>
              <a:rPr lang="en-US" sz="2000" dirty="0">
                <a:solidFill>
                  <a:srgbClr val="000000"/>
                </a:solidFill>
                <a:effectLst/>
                <a:latin typeface="Arial" panose="020B0604020202020204" pitchFamily="34" charset="0"/>
                <a:ea typeface="Calibri" panose="020F0502020204030204" pitchFamily="34" charset="0"/>
                <a:cs typeface="Arial" panose="020B0604020202020204" pitchFamily="34" charset="0"/>
              </a:rPr>
              <a:t> N, Evans A, Piven J, Pruett JR Jr, </a:t>
            </a:r>
            <a:r>
              <a:rPr lang="en-US" sz="2000" dirty="0" err="1">
                <a:solidFill>
                  <a:srgbClr val="000000"/>
                </a:solidFill>
                <a:effectLst/>
                <a:latin typeface="Arial" panose="020B0604020202020204" pitchFamily="34" charset="0"/>
                <a:ea typeface="Calibri" panose="020F0502020204030204" pitchFamily="34" charset="0"/>
                <a:cs typeface="Arial" panose="020B0604020202020204" pitchFamily="34" charset="0"/>
              </a:rPr>
              <a:t>Jeste</a:t>
            </a:r>
            <a:r>
              <a:rPr lang="en-US" sz="2000" dirty="0">
                <a:solidFill>
                  <a:srgbClr val="000000"/>
                </a:solidFill>
                <a:effectLst/>
                <a:latin typeface="Arial" panose="020B0604020202020204" pitchFamily="34" charset="0"/>
                <a:ea typeface="Calibri" panose="020F0502020204030204" pitchFamily="34" charset="0"/>
                <a:cs typeface="Arial" panose="020B0604020202020204" pitchFamily="34" charset="0"/>
              </a:rPr>
              <a:t> S; IBIS Network. Multi-site EEG studies in early infancy: Methods to enhance data quality. Dev </a:t>
            </a:r>
            <a:r>
              <a:rPr lang="en-US" sz="2000" dirty="0" err="1">
                <a:solidFill>
                  <a:srgbClr val="000000"/>
                </a:solidFill>
                <a:effectLst/>
                <a:latin typeface="Arial" panose="020B0604020202020204" pitchFamily="34" charset="0"/>
                <a:ea typeface="Calibri" panose="020F0502020204030204" pitchFamily="34" charset="0"/>
                <a:cs typeface="Arial" panose="020B0604020202020204" pitchFamily="34" charset="0"/>
              </a:rPr>
              <a:t>Cogn</a:t>
            </a:r>
            <a:r>
              <a:rPr lang="en-US" sz="2000" dirty="0">
                <a:solidFill>
                  <a:srgbClr val="000000"/>
                </a:solidFill>
                <a:effectLst/>
                <a:latin typeface="Arial" panose="020B0604020202020204" pitchFamily="34" charset="0"/>
                <a:ea typeface="Calibri" panose="020F0502020204030204" pitchFamily="34" charset="0"/>
                <a:cs typeface="Arial" panose="020B0604020202020204" pitchFamily="34" charset="0"/>
              </a:rPr>
              <a:t> </a:t>
            </a:r>
            <a:r>
              <a:rPr lang="en-US" sz="2000" dirty="0" err="1">
                <a:solidFill>
                  <a:srgbClr val="000000"/>
                </a:solidFill>
                <a:effectLst/>
                <a:latin typeface="Arial" panose="020B0604020202020204" pitchFamily="34" charset="0"/>
                <a:ea typeface="Calibri" panose="020F0502020204030204" pitchFamily="34" charset="0"/>
                <a:cs typeface="Arial" panose="020B0604020202020204" pitchFamily="34" charset="0"/>
              </a:rPr>
              <a:t>Neurosci</a:t>
            </a:r>
            <a:r>
              <a:rPr lang="en-US" sz="2000" dirty="0">
                <a:solidFill>
                  <a:srgbClr val="000000"/>
                </a:solidFill>
                <a:effectLst/>
                <a:latin typeface="Arial" panose="020B0604020202020204" pitchFamily="34" charset="0"/>
                <a:ea typeface="Calibri" panose="020F0502020204030204" pitchFamily="34" charset="0"/>
                <a:cs typeface="Arial" panose="020B0604020202020204" pitchFamily="34" charset="0"/>
              </a:rPr>
              <a:t>. 2024 Oct;69:101425. </a:t>
            </a:r>
            <a:r>
              <a:rPr lang="en-US" sz="2000" dirty="0" err="1">
                <a:solidFill>
                  <a:srgbClr val="000000"/>
                </a:solidFill>
                <a:effectLst/>
                <a:latin typeface="Arial" panose="020B0604020202020204" pitchFamily="34" charset="0"/>
                <a:ea typeface="Calibri" panose="020F0502020204030204" pitchFamily="34" charset="0"/>
                <a:cs typeface="Arial" panose="020B0604020202020204" pitchFamily="34" charset="0"/>
              </a:rPr>
              <a:t>doi</a:t>
            </a:r>
            <a:r>
              <a:rPr lang="en-US" sz="2000" dirty="0">
                <a:solidFill>
                  <a:srgbClr val="000000"/>
                </a:solidFill>
                <a:effectLst/>
                <a:latin typeface="Arial" panose="020B0604020202020204" pitchFamily="34" charset="0"/>
                <a:ea typeface="Calibri" panose="020F0502020204030204" pitchFamily="34" charset="0"/>
                <a:cs typeface="Arial" panose="020B0604020202020204" pitchFamily="34" charset="0"/>
              </a:rPr>
              <a:t>: 10.1016/j.dcn.2024.101425. </a:t>
            </a:r>
            <a:r>
              <a:rPr lang="en-US" sz="2000" dirty="0" err="1">
                <a:solidFill>
                  <a:srgbClr val="000000"/>
                </a:solidFill>
                <a:effectLst/>
                <a:latin typeface="Arial" panose="020B0604020202020204" pitchFamily="34" charset="0"/>
                <a:ea typeface="Calibri" panose="020F0502020204030204" pitchFamily="34" charset="0"/>
                <a:cs typeface="Arial" panose="020B0604020202020204" pitchFamily="34" charset="0"/>
              </a:rPr>
              <a:t>Epub</a:t>
            </a:r>
            <a:r>
              <a:rPr lang="en-US" sz="2000" dirty="0">
                <a:solidFill>
                  <a:srgbClr val="000000"/>
                </a:solidFill>
                <a:effectLst/>
                <a:latin typeface="Arial" panose="020B0604020202020204" pitchFamily="34" charset="0"/>
                <a:ea typeface="Calibri" panose="020F0502020204030204" pitchFamily="34" charset="0"/>
                <a:cs typeface="Arial" panose="020B0604020202020204" pitchFamily="34" charset="0"/>
              </a:rPr>
              <a:t> 2024 Jul 31. PMID: 39163782; PMCID: PMC11380169.</a:t>
            </a:r>
            <a:r>
              <a:rPr lang="en-US" sz="2000" dirty="0">
                <a:latin typeface="Arial" panose="020B0604020202020204" pitchFamily="34" charset="0"/>
                <a:ea typeface="Calibri" panose="020F0502020204030204" pitchFamily="34" charset="0"/>
                <a:cs typeface="Arial" panose="020B0604020202020204" pitchFamily="34" charset="0"/>
              </a:rPr>
              <a:t> (2) </a:t>
            </a:r>
            <a:r>
              <a:rPr lang="en-US" sz="2000" dirty="0">
                <a:solidFill>
                  <a:srgbClr val="000000"/>
                </a:solidFill>
                <a:effectLst/>
                <a:latin typeface="Arial" panose="020B0604020202020204" pitchFamily="34" charset="0"/>
                <a:ea typeface="Calibri" panose="020F0502020204030204" pitchFamily="34" charset="0"/>
                <a:cs typeface="Arial" panose="020B0604020202020204" pitchFamily="34" charset="0"/>
              </a:rPr>
              <a:t>Liu TY, Chang JH, Peng CC, Hsu CH, Jim WT, Lin JY, Chen CH, Li ST, Chang HY. Predictive Validity of the Bayley-III Cognitive Scores at 6 Months for Cognitive Outcomes at 24 Months in Very-Low-Birth-Weight Infants. Front </a:t>
            </a:r>
            <a:r>
              <a:rPr lang="en-US" sz="2000" dirty="0" err="1">
                <a:solidFill>
                  <a:srgbClr val="000000"/>
                </a:solidFill>
                <a:effectLst/>
                <a:latin typeface="Arial" panose="020B0604020202020204" pitchFamily="34" charset="0"/>
                <a:ea typeface="Calibri" panose="020F0502020204030204" pitchFamily="34" charset="0"/>
                <a:cs typeface="Arial" panose="020B0604020202020204" pitchFamily="34" charset="0"/>
              </a:rPr>
              <a:t>Pediatr</a:t>
            </a:r>
            <a:r>
              <a:rPr lang="en-US" sz="2000" dirty="0">
                <a:solidFill>
                  <a:srgbClr val="000000"/>
                </a:solidFill>
                <a:effectLst/>
                <a:latin typeface="Arial" panose="020B0604020202020204" pitchFamily="34" charset="0"/>
                <a:ea typeface="Calibri" panose="020F0502020204030204" pitchFamily="34" charset="0"/>
                <a:cs typeface="Arial" panose="020B0604020202020204" pitchFamily="34" charset="0"/>
              </a:rPr>
              <a:t>. 2021 May 7;9:638449. </a:t>
            </a:r>
            <a:r>
              <a:rPr lang="en-US" sz="2000" dirty="0" err="1">
                <a:solidFill>
                  <a:srgbClr val="000000"/>
                </a:solidFill>
                <a:effectLst/>
                <a:latin typeface="Arial" panose="020B0604020202020204" pitchFamily="34" charset="0"/>
                <a:ea typeface="Calibri" panose="020F0502020204030204" pitchFamily="34" charset="0"/>
                <a:cs typeface="Arial" panose="020B0604020202020204" pitchFamily="34" charset="0"/>
              </a:rPr>
              <a:t>doi</a:t>
            </a:r>
            <a:r>
              <a:rPr lang="en-US" sz="2000" dirty="0">
                <a:solidFill>
                  <a:srgbClr val="000000"/>
                </a:solidFill>
                <a:effectLst/>
                <a:latin typeface="Arial" panose="020B0604020202020204" pitchFamily="34" charset="0"/>
                <a:ea typeface="Calibri" panose="020F0502020204030204" pitchFamily="34" charset="0"/>
                <a:cs typeface="Arial" panose="020B0604020202020204" pitchFamily="34" charset="0"/>
              </a:rPr>
              <a:t>: 10.3389/fped.2021.638449. PMID: 34026684; PMCID: PMC8138438.</a:t>
            </a:r>
            <a:r>
              <a:rPr lang="en-US" sz="2000" dirty="0">
                <a:latin typeface="Arial" panose="020B0604020202020204" pitchFamily="34" charset="0"/>
                <a:ea typeface="Calibri" panose="020F0502020204030204" pitchFamily="34" charset="0"/>
                <a:cs typeface="Arial" panose="020B0604020202020204" pitchFamily="34" charset="0"/>
              </a:rPr>
              <a:t> </a:t>
            </a:r>
            <a:r>
              <a:rPr lang="en-US" sz="2000" dirty="0">
                <a:solidFill>
                  <a:srgbClr val="000000"/>
                </a:solidFill>
                <a:effectLst/>
                <a:latin typeface="Arial" panose="020B0604020202020204" pitchFamily="34" charset="0"/>
                <a:ea typeface="Calibri" panose="020F0502020204030204" pitchFamily="34" charset="0"/>
                <a:cs typeface="Arial" panose="020B0604020202020204" pitchFamily="34" charset="0"/>
              </a:rPr>
              <a:t>(3) Hazlett HC, Gu H, Munsell BC, Kim SH, Styner M, Wolff JJ, Elison JT, Swanson MR, Zhu H, Botteron KN, Collins DL, Constantino JN, Dager SR, Estes AM, Evans AC, </a:t>
            </a:r>
            <a:r>
              <a:rPr lang="en-US" sz="2000" dirty="0" err="1">
                <a:solidFill>
                  <a:srgbClr val="000000"/>
                </a:solidFill>
                <a:effectLst/>
                <a:latin typeface="Arial" panose="020B0604020202020204" pitchFamily="34" charset="0"/>
                <a:ea typeface="Calibri" panose="020F0502020204030204" pitchFamily="34" charset="0"/>
                <a:cs typeface="Arial" panose="020B0604020202020204" pitchFamily="34" charset="0"/>
              </a:rPr>
              <a:t>Fonov</a:t>
            </a:r>
            <a:r>
              <a:rPr lang="en-US" sz="2000" dirty="0">
                <a:solidFill>
                  <a:srgbClr val="000000"/>
                </a:solidFill>
                <a:effectLst/>
                <a:latin typeface="Arial" panose="020B0604020202020204" pitchFamily="34" charset="0"/>
                <a:ea typeface="Calibri" panose="020F0502020204030204" pitchFamily="34" charset="0"/>
                <a:cs typeface="Arial" panose="020B0604020202020204" pitchFamily="34" charset="0"/>
              </a:rPr>
              <a:t> VS, Gerig G, Kostopoulos P, McKinstry RC, Pandey J, Paterson S, Pruett JR, Schultz RT, Shaw DW, </a:t>
            </a:r>
            <a:r>
              <a:rPr lang="en-US" sz="2000" dirty="0" err="1">
                <a:solidFill>
                  <a:srgbClr val="000000"/>
                </a:solidFill>
                <a:effectLst/>
                <a:latin typeface="Arial" panose="020B0604020202020204" pitchFamily="34" charset="0"/>
                <a:ea typeface="Calibri" panose="020F0502020204030204" pitchFamily="34" charset="0"/>
                <a:cs typeface="Arial" panose="020B0604020202020204" pitchFamily="34" charset="0"/>
              </a:rPr>
              <a:t>Zwaigenbaum</a:t>
            </a:r>
            <a:r>
              <a:rPr lang="en-US" sz="2000" dirty="0">
                <a:solidFill>
                  <a:srgbClr val="000000"/>
                </a:solidFill>
                <a:effectLst/>
                <a:latin typeface="Arial" panose="020B0604020202020204" pitchFamily="34" charset="0"/>
                <a:ea typeface="Calibri" panose="020F0502020204030204" pitchFamily="34" charset="0"/>
                <a:cs typeface="Arial" panose="020B0604020202020204" pitchFamily="34" charset="0"/>
              </a:rPr>
              <a:t> L, Piven J; IBIS Network; Clinical Sites; Data Coordinating Center; Image Processing Core; Statistical Analysis. Early brain development in infants at high risk for autism spectrum disorder. Nature. 2017 Feb 15;542(7641):348-351. </a:t>
            </a:r>
            <a:r>
              <a:rPr lang="en-US" sz="2000" dirty="0" err="1">
                <a:solidFill>
                  <a:srgbClr val="000000"/>
                </a:solidFill>
                <a:effectLst/>
                <a:latin typeface="Arial" panose="020B0604020202020204" pitchFamily="34" charset="0"/>
                <a:ea typeface="Calibri" panose="020F0502020204030204" pitchFamily="34" charset="0"/>
                <a:cs typeface="Arial" panose="020B0604020202020204" pitchFamily="34" charset="0"/>
              </a:rPr>
              <a:t>doi</a:t>
            </a:r>
            <a:r>
              <a:rPr lang="en-US" sz="2000" dirty="0">
                <a:solidFill>
                  <a:srgbClr val="000000"/>
                </a:solidFill>
                <a:effectLst/>
                <a:latin typeface="Arial" panose="020B0604020202020204" pitchFamily="34" charset="0"/>
                <a:ea typeface="Calibri" panose="020F0502020204030204" pitchFamily="34" charset="0"/>
                <a:cs typeface="Arial" panose="020B0604020202020204" pitchFamily="34" charset="0"/>
              </a:rPr>
              <a:t>: 10.1038/nature21369. PMID: 28202961; PMCID: PMC5336143.</a:t>
            </a:r>
            <a:r>
              <a:rPr lang="en-US" sz="2000" dirty="0">
                <a:solidFill>
                  <a:srgbClr val="000000"/>
                </a:solidFill>
                <a:latin typeface="Arial" panose="020B0604020202020204" pitchFamily="34" charset="0"/>
                <a:ea typeface="Calibri" panose="020F0502020204030204" pitchFamily="34" charset="0"/>
                <a:cs typeface="Arial" panose="020B0604020202020204" pitchFamily="34" charset="0"/>
              </a:rPr>
              <a:t> </a:t>
            </a:r>
            <a:r>
              <a:rPr lang="en-US" sz="2600" dirty="0">
                <a:latin typeface="Arial" panose="020B0604020202020204" pitchFamily="34" charset="0"/>
                <a:cs typeface="Arial" panose="020B0604020202020204" pitchFamily="34" charset="0"/>
              </a:rPr>
              <a:t>National Institute of Mental Health (RO1MH121462, PIs: Jeste &amp; Elison).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2800" dirty="0">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2800" dirty="0">
              <a:latin typeface="Arial" panose="020B0604020202020204" pitchFamily="34" charset="0"/>
              <a:cs typeface="Arial" panose="020B0604020202020204" pitchFamily="34" charset="0"/>
            </a:endParaRPr>
          </a:p>
          <a:p>
            <a:endParaRPr lang="en-US" sz="4000" b="1" dirty="0">
              <a:latin typeface="Arial" panose="020B0604020202020204" pitchFamily="34" charset="0"/>
              <a:cs typeface="Arial" panose="020B0604020202020204" pitchFamily="34" charset="0"/>
            </a:endParaRPr>
          </a:p>
        </p:txBody>
      </p:sp>
      <p:pic>
        <p:nvPicPr>
          <p:cNvPr id="37" name="Picture 36">
            <a:extLst>
              <a:ext uri="{FF2B5EF4-FFF2-40B4-BE49-F238E27FC236}">
                <a16:creationId xmlns:a16="http://schemas.microsoft.com/office/drawing/2014/main" id="{F0CF1557-0583-C71D-26C0-47351CEA40DC}"/>
              </a:ext>
            </a:extLst>
          </p:cNvPr>
          <p:cNvPicPr>
            <a:picLocks noChangeAspect="1"/>
          </p:cNvPicPr>
          <p:nvPr/>
        </p:nvPicPr>
        <p:blipFill>
          <a:blip r:embed="rId8"/>
          <a:stretch>
            <a:fillRect/>
          </a:stretch>
        </p:blipFill>
        <p:spPr>
          <a:xfrm>
            <a:off x="25834933" y="25390700"/>
            <a:ext cx="5896606" cy="1956435"/>
          </a:xfrm>
          <a:prstGeom prst="rect">
            <a:avLst/>
          </a:prstGeom>
        </p:spPr>
      </p:pic>
      <p:sp>
        <p:nvSpPr>
          <p:cNvPr id="39" name="TextBox 38">
            <a:extLst>
              <a:ext uri="{FF2B5EF4-FFF2-40B4-BE49-F238E27FC236}">
                <a16:creationId xmlns:a16="http://schemas.microsoft.com/office/drawing/2014/main" id="{9EE9DC46-278C-2A51-D47A-923600EFA44A}"/>
              </a:ext>
            </a:extLst>
          </p:cNvPr>
          <p:cNvSpPr txBox="1"/>
          <p:nvPr/>
        </p:nvSpPr>
        <p:spPr>
          <a:xfrm>
            <a:off x="34471031" y="24969159"/>
            <a:ext cx="2070472" cy="461665"/>
          </a:xfrm>
          <a:prstGeom prst="rect">
            <a:avLst/>
          </a:prstGeom>
          <a:noFill/>
        </p:spPr>
        <p:txBody>
          <a:bodyPr wrap="square" rtlCol="0">
            <a:spAutoFit/>
          </a:bodyPr>
          <a:lstStyle/>
          <a:p>
            <a:pPr algn="ctr"/>
            <a:r>
              <a:rPr lang="en-US" sz="2400" dirty="0">
                <a:latin typeface="Arial" panose="020B0604020202020204" pitchFamily="34" charset="0"/>
                <a:cs typeface="Arial" panose="020B0604020202020204" pitchFamily="34" charset="0"/>
              </a:rPr>
              <a:t>LinkedIn</a:t>
            </a:r>
          </a:p>
        </p:txBody>
      </p:sp>
      <p:sp>
        <p:nvSpPr>
          <p:cNvPr id="41" name="TextBox 40">
            <a:extLst>
              <a:ext uri="{FF2B5EF4-FFF2-40B4-BE49-F238E27FC236}">
                <a16:creationId xmlns:a16="http://schemas.microsoft.com/office/drawing/2014/main" id="{554E3F28-6F6B-03B0-3D6B-B14CDFE6BBFA}"/>
              </a:ext>
            </a:extLst>
          </p:cNvPr>
          <p:cNvSpPr txBox="1"/>
          <p:nvPr/>
        </p:nvSpPr>
        <p:spPr>
          <a:xfrm>
            <a:off x="32100995" y="24929035"/>
            <a:ext cx="2070472" cy="461665"/>
          </a:xfrm>
          <a:prstGeom prst="rect">
            <a:avLst/>
          </a:prstGeom>
          <a:noFill/>
        </p:spPr>
        <p:txBody>
          <a:bodyPr wrap="square" rtlCol="0">
            <a:spAutoFit/>
          </a:bodyPr>
          <a:lstStyle/>
          <a:p>
            <a:pPr algn="ctr"/>
            <a:r>
              <a:rPr lang="en-US" sz="2400" dirty="0" err="1">
                <a:latin typeface="Arial" panose="020B0604020202020204" pitchFamily="34" charset="0"/>
                <a:cs typeface="Arial" panose="020B0604020202020204" pitchFamily="34" charset="0"/>
              </a:rPr>
              <a:t>KiNDD</a:t>
            </a:r>
            <a:r>
              <a:rPr lang="en-US" sz="2400" dirty="0">
                <a:latin typeface="Arial" panose="020B0604020202020204" pitchFamily="34" charset="0"/>
                <a:cs typeface="Arial" panose="020B0604020202020204" pitchFamily="34" charset="0"/>
              </a:rPr>
              <a:t> Lab </a:t>
            </a:r>
          </a:p>
        </p:txBody>
      </p:sp>
      <p:pic>
        <p:nvPicPr>
          <p:cNvPr id="42" name="Picture 41">
            <a:extLst>
              <a:ext uri="{FF2B5EF4-FFF2-40B4-BE49-F238E27FC236}">
                <a16:creationId xmlns:a16="http://schemas.microsoft.com/office/drawing/2014/main" id="{FE4C92A1-3167-FBB7-05AC-055D23023907}"/>
              </a:ext>
            </a:extLst>
          </p:cNvPr>
          <p:cNvPicPr>
            <a:picLocks noChangeAspect="1"/>
          </p:cNvPicPr>
          <p:nvPr/>
        </p:nvPicPr>
        <p:blipFill>
          <a:blip r:embed="rId9"/>
          <a:stretch>
            <a:fillRect/>
          </a:stretch>
        </p:blipFill>
        <p:spPr>
          <a:xfrm rot="10800000" flipV="1">
            <a:off x="32084809" y="25453192"/>
            <a:ext cx="2073462" cy="2097607"/>
          </a:xfrm>
          <a:prstGeom prst="rect">
            <a:avLst/>
          </a:prstGeom>
        </p:spPr>
      </p:pic>
      <p:sp>
        <p:nvSpPr>
          <p:cNvPr id="46" name="TextBox 45">
            <a:extLst>
              <a:ext uri="{FF2B5EF4-FFF2-40B4-BE49-F238E27FC236}">
                <a16:creationId xmlns:a16="http://schemas.microsoft.com/office/drawing/2014/main" id="{5521B2F4-BC85-1398-3E87-5AB5FBD43646}"/>
              </a:ext>
            </a:extLst>
          </p:cNvPr>
          <p:cNvSpPr txBox="1"/>
          <p:nvPr/>
        </p:nvSpPr>
        <p:spPr>
          <a:xfrm>
            <a:off x="26157884" y="8985573"/>
            <a:ext cx="8837163" cy="2046714"/>
          </a:xfrm>
          <a:prstGeom prst="rect">
            <a:avLst/>
          </a:prstGeom>
          <a:noFill/>
        </p:spPr>
        <p:txBody>
          <a:bodyPr wrap="square" rtlCol="0">
            <a:spAutoFit/>
          </a:bodyPr>
          <a:lstStyle/>
          <a:p>
            <a:r>
              <a:rPr lang="en-US" sz="2600" b="1"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Table 1.</a:t>
            </a:r>
            <a:r>
              <a:rPr lang="en-US" sz="26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 </a:t>
            </a:r>
            <a:r>
              <a:rPr lang="en-US" sz="2600" dirty="0">
                <a:solidFill>
                  <a:srgbClr val="333333"/>
                </a:solidFill>
                <a:effectLst/>
                <a:latin typeface="Arial" panose="020B0604020202020204" pitchFamily="34" charset="0"/>
                <a:ea typeface="Times New Roman" panose="02020603050405020304" pitchFamily="18" charset="0"/>
                <a:cs typeface="Arial" panose="020B0604020202020204" pitchFamily="34" charset="0"/>
              </a:rPr>
              <a:t>Multivariate regression of cognitive and motor scores on clean EEG time. </a:t>
            </a:r>
            <a:endParaRPr lang="en-US" sz="2600" dirty="0">
              <a:effectLst/>
              <a:latin typeface="Arial" panose="020B0604020202020204" pitchFamily="34" charset="0"/>
              <a:ea typeface="Calibri" panose="020F0502020204030204" pitchFamily="34" charset="0"/>
              <a:cs typeface="Arial" panose="020B0604020202020204" pitchFamily="34" charset="0"/>
            </a:endParaRPr>
          </a:p>
          <a:p>
            <a:endParaRPr lang="en-US" dirty="0"/>
          </a:p>
        </p:txBody>
      </p:sp>
      <p:pic>
        <p:nvPicPr>
          <p:cNvPr id="1026" name="Picture 2" descr="Free Vectors | EEG">
            <a:extLst>
              <a:ext uri="{FF2B5EF4-FFF2-40B4-BE49-F238E27FC236}">
                <a16:creationId xmlns:a16="http://schemas.microsoft.com/office/drawing/2014/main" id="{69174335-EEDC-AA8C-21D8-BDDDACE18EC8}"/>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6530305" y="16537356"/>
            <a:ext cx="1759661" cy="2028084"/>
          </a:xfrm>
          <a:prstGeom prst="rect">
            <a:avLst/>
          </a:prstGeom>
          <a:noFill/>
          <a:extLst>
            <a:ext uri="{909E8E84-426E-40DD-AFC4-6F175D3DCCD1}">
              <a14:hiddenFill xmlns:a14="http://schemas.microsoft.com/office/drawing/2010/main">
                <a:solidFill>
                  <a:srgbClr val="FFFFFF"/>
                </a:solidFill>
              </a14:hiddenFill>
            </a:ext>
          </a:extLst>
        </p:spPr>
      </p:pic>
      <p:pic>
        <p:nvPicPr>
          <p:cNvPr id="40" name="Picture 39">
            <a:extLst>
              <a:ext uri="{FF2B5EF4-FFF2-40B4-BE49-F238E27FC236}">
                <a16:creationId xmlns:a16="http://schemas.microsoft.com/office/drawing/2014/main" id="{08DFD649-F8AB-44C7-21E2-0C5037E95173}"/>
              </a:ext>
            </a:extLst>
          </p:cNvPr>
          <p:cNvPicPr>
            <a:picLocks noChangeAspect="1"/>
          </p:cNvPicPr>
          <p:nvPr/>
        </p:nvPicPr>
        <p:blipFill>
          <a:blip r:embed="rId11"/>
          <a:stretch>
            <a:fillRect/>
          </a:stretch>
        </p:blipFill>
        <p:spPr>
          <a:xfrm>
            <a:off x="12134088" y="7074393"/>
            <a:ext cx="6105968" cy="5530322"/>
          </a:xfrm>
          <a:prstGeom prst="rect">
            <a:avLst/>
          </a:prstGeom>
        </p:spPr>
      </p:pic>
      <p:sp>
        <p:nvSpPr>
          <p:cNvPr id="43" name="TextBox 42">
            <a:extLst>
              <a:ext uri="{FF2B5EF4-FFF2-40B4-BE49-F238E27FC236}">
                <a16:creationId xmlns:a16="http://schemas.microsoft.com/office/drawing/2014/main" id="{039301A4-5030-C447-8386-82E92A5F2A1E}"/>
              </a:ext>
            </a:extLst>
          </p:cNvPr>
          <p:cNvSpPr txBox="1"/>
          <p:nvPr/>
        </p:nvSpPr>
        <p:spPr>
          <a:xfrm>
            <a:off x="12431498" y="13081474"/>
            <a:ext cx="5889312" cy="1077218"/>
          </a:xfrm>
          <a:prstGeom prst="rect">
            <a:avLst/>
          </a:prstGeom>
          <a:noFill/>
        </p:spPr>
        <p:txBody>
          <a:bodyPr wrap="square" rtlCol="0">
            <a:spAutoFit/>
          </a:bodyPr>
          <a:lstStyle/>
          <a:p>
            <a:r>
              <a:rPr lang="en-US" sz="2400" b="1"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Figure </a:t>
            </a:r>
            <a:r>
              <a:rPr lang="en-US" sz="2400" b="1" dirty="0">
                <a:solidFill>
                  <a:srgbClr val="000000"/>
                </a:solidFill>
                <a:latin typeface="Arial" panose="020B0604020202020204" pitchFamily="34" charset="0"/>
                <a:ea typeface="Times New Roman" panose="02020603050405020304" pitchFamily="18" charset="0"/>
                <a:cs typeface="Arial" panose="020B0604020202020204" pitchFamily="34" charset="0"/>
              </a:rPr>
              <a:t>1</a:t>
            </a:r>
            <a:r>
              <a:rPr lang="en-US" sz="2400" b="1"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a:t>
            </a:r>
            <a:r>
              <a:rPr lang="en-US" sz="24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 </a:t>
            </a:r>
            <a:r>
              <a:rPr lang="en-US" sz="2000" kern="0" dirty="0">
                <a:effectLst/>
                <a:latin typeface="Arial" panose="020B0604020202020204" pitchFamily="34" charset="0"/>
                <a:ea typeface="Times New Roman" panose="02020603050405020304" pitchFamily="18" charset="0"/>
              </a:rPr>
              <a:t>Power Spectral Densities (PSDs) for clean 6m EEG data, averaged across all scalp channels (Dickinson, Booth 2024).</a:t>
            </a:r>
            <a:endParaRPr lang="en-US" sz="2000" dirty="0"/>
          </a:p>
        </p:txBody>
      </p:sp>
      <p:graphicFrame>
        <p:nvGraphicFramePr>
          <p:cNvPr id="54" name="Content Placeholder 2">
            <a:extLst>
              <a:ext uri="{FF2B5EF4-FFF2-40B4-BE49-F238E27FC236}">
                <a16:creationId xmlns:a16="http://schemas.microsoft.com/office/drawing/2014/main" id="{5EFD51B6-F741-9306-30D7-41A59F8F1F9C}"/>
              </a:ext>
            </a:extLst>
          </p:cNvPr>
          <p:cNvGraphicFramePr>
            <a:graphicFrameLocks/>
          </p:cNvGraphicFramePr>
          <p:nvPr>
            <p:extLst>
              <p:ext uri="{D42A27DB-BD31-4B8C-83A1-F6EECF244321}">
                <p14:modId xmlns:p14="http://schemas.microsoft.com/office/powerpoint/2010/main" val="3711394882"/>
              </p:ext>
            </p:extLst>
          </p:nvPr>
        </p:nvGraphicFramePr>
        <p:xfrm>
          <a:off x="7268638" y="22976493"/>
          <a:ext cx="3548016" cy="1733698"/>
        </p:xfrm>
        <a:graphic>
          <a:graphicData uri="http://schemas.openxmlformats.org/drawingml/2006/diagram">
            <dgm:relIds xmlns:dgm="http://schemas.openxmlformats.org/drawingml/2006/diagram" xmlns:r="http://schemas.openxmlformats.org/officeDocument/2006/relationships" r:dm="rId12" r:lo="rId13" r:qs="rId14" r:cs="rId15"/>
          </a:graphicData>
        </a:graphic>
      </p:graphicFrame>
      <p:graphicFrame>
        <p:nvGraphicFramePr>
          <p:cNvPr id="55" name="Content Placeholder 2">
            <a:extLst>
              <a:ext uri="{FF2B5EF4-FFF2-40B4-BE49-F238E27FC236}">
                <a16:creationId xmlns:a16="http://schemas.microsoft.com/office/drawing/2014/main" id="{C4665A6E-DD92-9FAC-7AB0-3F631E375558}"/>
              </a:ext>
            </a:extLst>
          </p:cNvPr>
          <p:cNvGraphicFramePr>
            <a:graphicFrameLocks/>
          </p:cNvGraphicFramePr>
          <p:nvPr>
            <p:extLst>
              <p:ext uri="{D42A27DB-BD31-4B8C-83A1-F6EECF244321}">
                <p14:modId xmlns:p14="http://schemas.microsoft.com/office/powerpoint/2010/main" val="1077575836"/>
              </p:ext>
            </p:extLst>
          </p:nvPr>
        </p:nvGraphicFramePr>
        <p:xfrm>
          <a:off x="928343" y="22893144"/>
          <a:ext cx="3548016" cy="1733698"/>
        </p:xfrm>
        <a:graphic>
          <a:graphicData uri="http://schemas.openxmlformats.org/drawingml/2006/diagram">
            <dgm:relIds xmlns:dgm="http://schemas.openxmlformats.org/drawingml/2006/diagram" xmlns:r="http://schemas.openxmlformats.org/officeDocument/2006/relationships" r:dm="rId17" r:lo="rId18" r:qs="rId19" r:cs="rId20"/>
          </a:graphicData>
        </a:graphic>
      </p:graphicFrame>
      <p:pic>
        <p:nvPicPr>
          <p:cNvPr id="1024" name="Picture 1023">
            <a:extLst>
              <a:ext uri="{FF2B5EF4-FFF2-40B4-BE49-F238E27FC236}">
                <a16:creationId xmlns:a16="http://schemas.microsoft.com/office/drawing/2014/main" id="{E4AA54F3-6B9D-0D6E-D24B-7A77320CEC24}"/>
              </a:ext>
            </a:extLst>
          </p:cNvPr>
          <p:cNvPicPr>
            <a:picLocks noChangeAspect="1"/>
          </p:cNvPicPr>
          <p:nvPr/>
        </p:nvPicPr>
        <p:blipFill>
          <a:blip r:embed="rId22"/>
          <a:stretch>
            <a:fillRect/>
          </a:stretch>
        </p:blipFill>
        <p:spPr>
          <a:xfrm>
            <a:off x="18418036" y="5791350"/>
            <a:ext cx="4866865" cy="7225037"/>
          </a:xfrm>
          <a:prstGeom prst="rect">
            <a:avLst/>
          </a:prstGeom>
        </p:spPr>
      </p:pic>
      <p:sp>
        <p:nvSpPr>
          <p:cNvPr id="1025" name="TextBox 1024">
            <a:extLst>
              <a:ext uri="{FF2B5EF4-FFF2-40B4-BE49-F238E27FC236}">
                <a16:creationId xmlns:a16="http://schemas.microsoft.com/office/drawing/2014/main" id="{88F6B2E5-33DD-4158-14E8-8FAC105BABCE}"/>
              </a:ext>
            </a:extLst>
          </p:cNvPr>
          <p:cNvSpPr txBox="1"/>
          <p:nvPr/>
        </p:nvSpPr>
        <p:spPr>
          <a:xfrm>
            <a:off x="18534047" y="13065189"/>
            <a:ext cx="4906452" cy="1384995"/>
          </a:xfrm>
          <a:prstGeom prst="rect">
            <a:avLst/>
          </a:prstGeom>
          <a:noFill/>
        </p:spPr>
        <p:txBody>
          <a:bodyPr wrap="square" rtlCol="0">
            <a:spAutoFit/>
          </a:bodyPr>
          <a:lstStyle/>
          <a:p>
            <a:r>
              <a:rPr lang="en-US" sz="2400" b="1"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Figure </a:t>
            </a:r>
            <a:r>
              <a:rPr lang="en-US" sz="2400" b="1" dirty="0">
                <a:solidFill>
                  <a:srgbClr val="000000"/>
                </a:solidFill>
                <a:latin typeface="Arial" panose="020B0604020202020204" pitchFamily="34" charset="0"/>
                <a:ea typeface="Times New Roman" panose="02020603050405020304" pitchFamily="18" charset="0"/>
                <a:cs typeface="Arial" panose="020B0604020202020204" pitchFamily="34" charset="0"/>
              </a:rPr>
              <a:t>2</a:t>
            </a:r>
            <a:r>
              <a:rPr lang="en-US" sz="2400" b="1"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a:t>
            </a:r>
            <a:r>
              <a:rPr lang="en-US" sz="24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 </a:t>
            </a:r>
            <a:r>
              <a:rPr lang="en-US" sz="2000" kern="0" dirty="0">
                <a:effectLst/>
                <a:latin typeface="Arial" panose="020B0604020202020204" pitchFamily="34" charset="0"/>
                <a:ea typeface="Times New Roman" panose="02020603050405020304" pitchFamily="18" charset="0"/>
              </a:rPr>
              <a:t>Retainable (A) EEG seconds and (B) channels after artifact removal across all data collection sites (Dickinson, Booth, 2024).</a:t>
            </a:r>
            <a:endParaRPr lang="en-US" sz="2000" dirty="0"/>
          </a:p>
        </p:txBody>
      </p:sp>
      <p:sp>
        <p:nvSpPr>
          <p:cNvPr id="1027" name="TextBox 1026">
            <a:extLst>
              <a:ext uri="{FF2B5EF4-FFF2-40B4-BE49-F238E27FC236}">
                <a16:creationId xmlns:a16="http://schemas.microsoft.com/office/drawing/2014/main" id="{D47D8ED5-E6CF-1622-3B04-B6EA71371A24}"/>
              </a:ext>
            </a:extLst>
          </p:cNvPr>
          <p:cNvSpPr txBox="1"/>
          <p:nvPr/>
        </p:nvSpPr>
        <p:spPr>
          <a:xfrm>
            <a:off x="14597386" y="23532725"/>
            <a:ext cx="8032058" cy="1077218"/>
          </a:xfrm>
          <a:prstGeom prst="rect">
            <a:avLst/>
          </a:prstGeom>
          <a:noFill/>
        </p:spPr>
        <p:txBody>
          <a:bodyPr wrap="square" rtlCol="0">
            <a:spAutoFit/>
          </a:bodyPr>
          <a:lstStyle/>
          <a:p>
            <a:r>
              <a:rPr lang="en-US" sz="2400" b="1"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Figure 3.</a:t>
            </a:r>
            <a:r>
              <a:rPr lang="en-US" sz="24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 </a:t>
            </a:r>
            <a:r>
              <a:rPr lang="en-US" sz="2000" kern="0" dirty="0">
                <a:effectLst/>
                <a:latin typeface="Arial" panose="020B0604020202020204" pitchFamily="34" charset="0"/>
                <a:ea typeface="Times New Roman" panose="02020603050405020304" pitchFamily="18" charset="0"/>
              </a:rPr>
              <a:t>Violin plot showing the distribution of cognitive and motor standard scores for </a:t>
            </a:r>
            <a:r>
              <a:rPr lang="en-US" sz="2000" kern="0" dirty="0">
                <a:latin typeface="Arial" panose="020B0604020202020204" pitchFamily="34" charset="0"/>
                <a:ea typeface="Times New Roman" panose="02020603050405020304" pitchFamily="18" charset="0"/>
              </a:rPr>
              <a:t>60</a:t>
            </a:r>
            <a:r>
              <a:rPr lang="en-US" sz="2000" kern="0" dirty="0">
                <a:effectLst/>
                <a:latin typeface="Arial" panose="020B0604020202020204" pitchFamily="34" charset="0"/>
                <a:ea typeface="Times New Roman" panose="02020603050405020304" pitchFamily="18" charset="0"/>
              </a:rPr>
              <a:t> HL infants who contributed clean data and were included in regression analyses.</a:t>
            </a:r>
            <a:endParaRPr lang="en-US" sz="2000" dirty="0"/>
          </a:p>
        </p:txBody>
      </p:sp>
      <p:graphicFrame>
        <p:nvGraphicFramePr>
          <p:cNvPr id="1029" name="Table 1028">
            <a:extLst>
              <a:ext uri="{FF2B5EF4-FFF2-40B4-BE49-F238E27FC236}">
                <a16:creationId xmlns:a16="http://schemas.microsoft.com/office/drawing/2014/main" id="{05BCD69E-E660-3A7C-AA26-63AB33F1BD34}"/>
              </a:ext>
            </a:extLst>
          </p:cNvPr>
          <p:cNvGraphicFramePr>
            <a:graphicFrameLocks noGrp="1"/>
          </p:cNvGraphicFramePr>
          <p:nvPr>
            <p:extLst>
              <p:ext uri="{D42A27DB-BD31-4B8C-83A1-F6EECF244321}">
                <p14:modId xmlns:p14="http://schemas.microsoft.com/office/powerpoint/2010/main" val="986092544"/>
              </p:ext>
            </p:extLst>
          </p:nvPr>
        </p:nvGraphicFramePr>
        <p:xfrm>
          <a:off x="26157885" y="6434108"/>
          <a:ext cx="8550094" cy="2418370"/>
        </p:xfrm>
        <a:graphic>
          <a:graphicData uri="http://schemas.openxmlformats.org/drawingml/2006/table">
            <a:tbl>
              <a:tblPr bandRow="1">
                <a:tableStyleId>{5C22544A-7EE6-4342-B048-85BDC9FD1C3A}</a:tableStyleId>
              </a:tblPr>
              <a:tblGrid>
                <a:gridCol w="2822276">
                  <a:extLst>
                    <a:ext uri="{9D8B030D-6E8A-4147-A177-3AD203B41FA5}">
                      <a16:colId xmlns:a16="http://schemas.microsoft.com/office/drawing/2014/main" val="1190175147"/>
                    </a:ext>
                  </a:extLst>
                </a:gridCol>
                <a:gridCol w="2105709">
                  <a:extLst>
                    <a:ext uri="{9D8B030D-6E8A-4147-A177-3AD203B41FA5}">
                      <a16:colId xmlns:a16="http://schemas.microsoft.com/office/drawing/2014/main" val="778555142"/>
                    </a:ext>
                  </a:extLst>
                </a:gridCol>
                <a:gridCol w="1734113">
                  <a:extLst>
                    <a:ext uri="{9D8B030D-6E8A-4147-A177-3AD203B41FA5}">
                      <a16:colId xmlns:a16="http://schemas.microsoft.com/office/drawing/2014/main" val="2105008480"/>
                    </a:ext>
                  </a:extLst>
                </a:gridCol>
                <a:gridCol w="1887996">
                  <a:extLst>
                    <a:ext uri="{9D8B030D-6E8A-4147-A177-3AD203B41FA5}">
                      <a16:colId xmlns:a16="http://schemas.microsoft.com/office/drawing/2014/main" val="4244453758"/>
                    </a:ext>
                  </a:extLst>
                </a:gridCol>
              </a:tblGrid>
              <a:tr h="798007">
                <a:tc>
                  <a:txBody>
                    <a:bodyPr/>
                    <a:lstStyle/>
                    <a:p>
                      <a:pPr marL="0" marR="0">
                        <a:buNone/>
                      </a:pPr>
                      <a:r>
                        <a:rPr lang="en-US" sz="2200">
                          <a:effectLst/>
                          <a:latin typeface="Arial" panose="020B0604020202020204" pitchFamily="34" charset="0"/>
                          <a:cs typeface="Arial" panose="020B0604020202020204" pitchFamily="34" charset="0"/>
                        </a:rPr>
                        <a:t> </a:t>
                      </a:r>
                      <a:endParaRPr lang="en-US" sz="2200">
                        <a:effectLst/>
                        <a:latin typeface="Arial" panose="020B0604020202020204" pitchFamily="34" charset="0"/>
                        <a:ea typeface="Aptos" panose="020B0004020202020204" pitchFamily="34" charset="0"/>
                        <a:cs typeface="Arial" panose="020B0604020202020204" pitchFamily="34" charset="0"/>
                      </a:endParaRPr>
                    </a:p>
                  </a:txBody>
                  <a:tcPr marL="68580" marR="68580" marT="0" marB="0" anchor="ctr"/>
                </a:tc>
                <a:tc>
                  <a:txBody>
                    <a:bodyPr/>
                    <a:lstStyle/>
                    <a:p>
                      <a:pPr marL="0" marR="0" algn="ctr">
                        <a:buNone/>
                      </a:pPr>
                      <a:r>
                        <a:rPr lang="en-US" sz="2200" dirty="0">
                          <a:effectLst/>
                          <a:latin typeface="Arial" panose="020B0604020202020204" pitchFamily="34" charset="0"/>
                          <a:cs typeface="Arial" panose="020B0604020202020204" pitchFamily="34" charset="0"/>
                        </a:rPr>
                        <a:t>β-coefficient</a:t>
                      </a:r>
                      <a:endParaRPr lang="en-US" sz="2200" dirty="0">
                        <a:effectLst/>
                        <a:latin typeface="Arial" panose="020B0604020202020204" pitchFamily="34" charset="0"/>
                        <a:ea typeface="Aptos" panose="020B0004020202020204" pitchFamily="34" charset="0"/>
                        <a:cs typeface="Arial" panose="020B0604020202020204" pitchFamily="34" charset="0"/>
                      </a:endParaRPr>
                    </a:p>
                  </a:txBody>
                  <a:tcPr marL="68580" marR="68580" marT="0" marB="0" anchor="ctr"/>
                </a:tc>
                <a:tc>
                  <a:txBody>
                    <a:bodyPr/>
                    <a:lstStyle/>
                    <a:p>
                      <a:pPr marL="0" marR="0" algn="ctr">
                        <a:buNone/>
                      </a:pPr>
                      <a:r>
                        <a:rPr lang="en-US" sz="2200">
                          <a:effectLst/>
                          <a:latin typeface="Arial" panose="020B0604020202020204" pitchFamily="34" charset="0"/>
                          <a:cs typeface="Arial" panose="020B0604020202020204" pitchFamily="34" charset="0"/>
                        </a:rPr>
                        <a:t>t-value</a:t>
                      </a:r>
                      <a:endParaRPr lang="en-US" sz="2200">
                        <a:effectLst/>
                        <a:latin typeface="Arial" panose="020B0604020202020204" pitchFamily="34" charset="0"/>
                        <a:ea typeface="Aptos" panose="020B0004020202020204" pitchFamily="34" charset="0"/>
                        <a:cs typeface="Arial" panose="020B0604020202020204" pitchFamily="34" charset="0"/>
                      </a:endParaRPr>
                    </a:p>
                  </a:txBody>
                  <a:tcPr marL="68580" marR="68580" marT="0" marB="0" anchor="ctr"/>
                </a:tc>
                <a:tc>
                  <a:txBody>
                    <a:bodyPr/>
                    <a:lstStyle/>
                    <a:p>
                      <a:pPr marL="0" marR="0" algn="ctr">
                        <a:buNone/>
                      </a:pPr>
                      <a:r>
                        <a:rPr lang="en-US" sz="2200" dirty="0">
                          <a:effectLst/>
                          <a:latin typeface="Arial" panose="020B0604020202020204" pitchFamily="34" charset="0"/>
                          <a:cs typeface="Arial" panose="020B0604020202020204" pitchFamily="34" charset="0"/>
                        </a:rPr>
                        <a:t>p-value</a:t>
                      </a:r>
                      <a:endParaRPr lang="en-US" sz="2200" dirty="0">
                        <a:effectLst/>
                        <a:latin typeface="Arial" panose="020B0604020202020204" pitchFamily="34" charset="0"/>
                        <a:ea typeface="Aptos" panose="020B0004020202020204" pitchFamily="34" charset="0"/>
                        <a:cs typeface="Arial" panose="020B0604020202020204" pitchFamily="34" charset="0"/>
                      </a:endParaRPr>
                    </a:p>
                  </a:txBody>
                  <a:tcPr marL="68580" marR="68580" marT="0" marB="0" anchor="ctr"/>
                </a:tc>
                <a:extLst>
                  <a:ext uri="{0D108BD9-81ED-4DB2-BD59-A6C34878D82A}">
                    <a16:rowId xmlns:a16="http://schemas.microsoft.com/office/drawing/2014/main" val="4143362914"/>
                  </a:ext>
                </a:extLst>
              </a:tr>
              <a:tr h="540121">
                <a:tc>
                  <a:txBody>
                    <a:bodyPr/>
                    <a:lstStyle/>
                    <a:p>
                      <a:pPr marL="0" marR="0" algn="ctr">
                        <a:buNone/>
                      </a:pPr>
                      <a:r>
                        <a:rPr lang="en-US" sz="2200">
                          <a:effectLst/>
                          <a:latin typeface="Arial" panose="020B0604020202020204" pitchFamily="34" charset="0"/>
                          <a:cs typeface="Arial" panose="020B0604020202020204" pitchFamily="34" charset="0"/>
                        </a:rPr>
                        <a:t>Intercept</a:t>
                      </a:r>
                      <a:endParaRPr lang="en-US" sz="2200">
                        <a:effectLst/>
                        <a:latin typeface="Arial" panose="020B0604020202020204" pitchFamily="34" charset="0"/>
                        <a:ea typeface="Aptos" panose="020B0004020202020204" pitchFamily="34" charset="0"/>
                        <a:cs typeface="Arial" panose="020B0604020202020204" pitchFamily="34" charset="0"/>
                      </a:endParaRPr>
                    </a:p>
                  </a:txBody>
                  <a:tcPr marL="68580" marR="68580" marT="0" marB="0" anchor="ctr"/>
                </a:tc>
                <a:tc>
                  <a:txBody>
                    <a:bodyPr/>
                    <a:lstStyle/>
                    <a:p>
                      <a:pPr marL="0" marR="0" algn="ctr">
                        <a:buNone/>
                      </a:pPr>
                      <a:r>
                        <a:rPr lang="en-US" sz="2200" dirty="0">
                          <a:effectLst/>
                          <a:latin typeface="Arial" panose="020B0604020202020204" pitchFamily="34" charset="0"/>
                          <a:cs typeface="Arial" panose="020B0604020202020204" pitchFamily="34" charset="0"/>
                        </a:rPr>
                        <a:t>85.31</a:t>
                      </a:r>
                      <a:endParaRPr lang="en-US" sz="2200" dirty="0">
                        <a:effectLst/>
                        <a:latin typeface="Arial" panose="020B0604020202020204" pitchFamily="34" charset="0"/>
                        <a:ea typeface="Aptos" panose="020B0004020202020204" pitchFamily="34" charset="0"/>
                        <a:cs typeface="Arial" panose="020B0604020202020204" pitchFamily="34" charset="0"/>
                      </a:endParaRPr>
                    </a:p>
                  </a:txBody>
                  <a:tcPr marL="68580" marR="68580" marT="0" marB="0" anchor="ctr"/>
                </a:tc>
                <a:tc>
                  <a:txBody>
                    <a:bodyPr/>
                    <a:lstStyle/>
                    <a:p>
                      <a:pPr marL="0" marR="0" algn="ctr">
                        <a:buNone/>
                      </a:pPr>
                      <a:r>
                        <a:rPr lang="en-US" sz="2200" dirty="0">
                          <a:effectLst/>
                          <a:latin typeface="Arial" panose="020B0604020202020204" pitchFamily="34" charset="0"/>
                          <a:ea typeface="Aptos" panose="020B0004020202020204" pitchFamily="34" charset="0"/>
                          <a:cs typeface="Arial" panose="020B0604020202020204" pitchFamily="34" charset="0"/>
                        </a:rPr>
                        <a:t>9.177</a:t>
                      </a:r>
                    </a:p>
                  </a:txBody>
                  <a:tcPr marL="68580" marR="68580" marT="0" marB="0" anchor="ctr"/>
                </a:tc>
                <a:tc>
                  <a:txBody>
                    <a:bodyPr/>
                    <a:lstStyle/>
                    <a:p>
                      <a:pPr marL="0" marR="0" algn="ctr">
                        <a:buNone/>
                      </a:pPr>
                      <a:r>
                        <a:rPr lang="en-US" sz="2200">
                          <a:effectLst/>
                          <a:latin typeface="Arial" panose="020B0604020202020204" pitchFamily="34" charset="0"/>
                          <a:cs typeface="Arial" panose="020B0604020202020204" pitchFamily="34" charset="0"/>
                        </a:rPr>
                        <a:t>0.0</a:t>
                      </a:r>
                      <a:endParaRPr lang="en-US" sz="2200">
                        <a:effectLst/>
                        <a:latin typeface="Arial" panose="020B0604020202020204" pitchFamily="34" charset="0"/>
                        <a:ea typeface="Aptos" panose="020B0004020202020204" pitchFamily="34" charset="0"/>
                        <a:cs typeface="Arial" panose="020B0604020202020204" pitchFamily="34" charset="0"/>
                      </a:endParaRPr>
                    </a:p>
                  </a:txBody>
                  <a:tcPr marL="68580" marR="68580" marT="0" marB="0" anchor="ctr"/>
                </a:tc>
                <a:extLst>
                  <a:ext uri="{0D108BD9-81ED-4DB2-BD59-A6C34878D82A}">
                    <a16:rowId xmlns:a16="http://schemas.microsoft.com/office/drawing/2014/main" val="795869091"/>
                  </a:ext>
                </a:extLst>
              </a:tr>
              <a:tr h="540121">
                <a:tc>
                  <a:txBody>
                    <a:bodyPr/>
                    <a:lstStyle/>
                    <a:p>
                      <a:pPr marL="0" marR="0" algn="ctr">
                        <a:buNone/>
                      </a:pPr>
                      <a:r>
                        <a:rPr lang="en-US" sz="2200">
                          <a:effectLst/>
                          <a:latin typeface="Arial" panose="020B0604020202020204" pitchFamily="34" charset="0"/>
                          <a:cs typeface="Arial" panose="020B0604020202020204" pitchFamily="34" charset="0"/>
                        </a:rPr>
                        <a:t>Cognitive Score</a:t>
                      </a:r>
                      <a:endParaRPr lang="en-US" sz="2200">
                        <a:effectLst/>
                        <a:latin typeface="Arial" panose="020B0604020202020204" pitchFamily="34" charset="0"/>
                        <a:ea typeface="Aptos" panose="020B0004020202020204" pitchFamily="34" charset="0"/>
                        <a:cs typeface="Arial" panose="020B0604020202020204" pitchFamily="34" charset="0"/>
                      </a:endParaRPr>
                    </a:p>
                  </a:txBody>
                  <a:tcPr marL="68580" marR="68580" marT="0" marB="0" anchor="ctr"/>
                </a:tc>
                <a:tc>
                  <a:txBody>
                    <a:bodyPr/>
                    <a:lstStyle/>
                    <a:p>
                      <a:pPr marL="0" marR="0" algn="ctr">
                        <a:buNone/>
                      </a:pPr>
                      <a:r>
                        <a:rPr lang="en-US" sz="2200" dirty="0">
                          <a:effectLst/>
                          <a:latin typeface="Arial" panose="020B0604020202020204" pitchFamily="34" charset="0"/>
                          <a:cs typeface="Arial" panose="020B0604020202020204" pitchFamily="34" charset="0"/>
                        </a:rPr>
                        <a:t>0.099</a:t>
                      </a:r>
                      <a:endParaRPr lang="en-US" sz="2200" dirty="0">
                        <a:effectLst/>
                        <a:latin typeface="Arial" panose="020B0604020202020204" pitchFamily="34" charset="0"/>
                        <a:ea typeface="Aptos" panose="020B0004020202020204" pitchFamily="34" charset="0"/>
                        <a:cs typeface="Arial" panose="020B0604020202020204" pitchFamily="34" charset="0"/>
                      </a:endParaRPr>
                    </a:p>
                  </a:txBody>
                  <a:tcPr marL="68580" marR="68580" marT="0" marB="0" anchor="ctr"/>
                </a:tc>
                <a:tc>
                  <a:txBody>
                    <a:bodyPr/>
                    <a:lstStyle/>
                    <a:p>
                      <a:pPr marL="0" marR="0" algn="ctr">
                        <a:buNone/>
                      </a:pPr>
                      <a:r>
                        <a:rPr lang="en-US" sz="2200" dirty="0">
                          <a:effectLst/>
                          <a:latin typeface="Arial" panose="020B0604020202020204" pitchFamily="34" charset="0"/>
                          <a:ea typeface="Aptos" panose="020B0004020202020204" pitchFamily="34" charset="0"/>
                          <a:cs typeface="Arial" panose="020B0604020202020204" pitchFamily="34" charset="0"/>
                        </a:rPr>
                        <a:t>1.053</a:t>
                      </a:r>
                    </a:p>
                  </a:txBody>
                  <a:tcPr marL="68580" marR="68580" marT="0" marB="0" anchor="ctr"/>
                </a:tc>
                <a:tc>
                  <a:txBody>
                    <a:bodyPr/>
                    <a:lstStyle/>
                    <a:p>
                      <a:pPr marL="0" marR="0" algn="ctr">
                        <a:buNone/>
                      </a:pPr>
                      <a:r>
                        <a:rPr lang="en-US" sz="2200" dirty="0">
                          <a:effectLst/>
                          <a:latin typeface="Arial" panose="020B0604020202020204" pitchFamily="34" charset="0"/>
                          <a:cs typeface="Arial" panose="020B0604020202020204" pitchFamily="34" charset="0"/>
                        </a:rPr>
                        <a:t>0.297</a:t>
                      </a:r>
                      <a:endParaRPr lang="en-US" sz="2200" dirty="0">
                        <a:effectLst/>
                        <a:latin typeface="Arial" panose="020B0604020202020204" pitchFamily="34" charset="0"/>
                        <a:ea typeface="Aptos" panose="020B0004020202020204" pitchFamily="34" charset="0"/>
                        <a:cs typeface="Arial" panose="020B0604020202020204" pitchFamily="34" charset="0"/>
                      </a:endParaRPr>
                    </a:p>
                  </a:txBody>
                  <a:tcPr marL="68580" marR="68580" marT="0" marB="0" anchor="ctr"/>
                </a:tc>
                <a:extLst>
                  <a:ext uri="{0D108BD9-81ED-4DB2-BD59-A6C34878D82A}">
                    <a16:rowId xmlns:a16="http://schemas.microsoft.com/office/drawing/2014/main" val="3405388304"/>
                  </a:ext>
                </a:extLst>
              </a:tr>
              <a:tr h="540121">
                <a:tc>
                  <a:txBody>
                    <a:bodyPr/>
                    <a:lstStyle/>
                    <a:p>
                      <a:pPr marL="0" marR="0" algn="ctr">
                        <a:buNone/>
                      </a:pPr>
                      <a:r>
                        <a:rPr lang="en-US" sz="2200" dirty="0">
                          <a:effectLst/>
                          <a:latin typeface="Arial" panose="020B0604020202020204" pitchFamily="34" charset="0"/>
                          <a:cs typeface="Arial" panose="020B0604020202020204" pitchFamily="34" charset="0"/>
                        </a:rPr>
                        <a:t>Motor Score</a:t>
                      </a:r>
                      <a:endParaRPr lang="en-US" sz="2200" dirty="0">
                        <a:effectLst/>
                        <a:latin typeface="Arial" panose="020B0604020202020204" pitchFamily="34" charset="0"/>
                        <a:ea typeface="Aptos" panose="020B0004020202020204" pitchFamily="34" charset="0"/>
                        <a:cs typeface="Arial" panose="020B0604020202020204" pitchFamily="34" charset="0"/>
                      </a:endParaRPr>
                    </a:p>
                  </a:txBody>
                  <a:tcPr marL="68580" marR="68580" marT="0" marB="0" anchor="ctr"/>
                </a:tc>
                <a:tc>
                  <a:txBody>
                    <a:bodyPr/>
                    <a:lstStyle/>
                    <a:p>
                      <a:pPr marL="0" marR="0" algn="ctr">
                        <a:buNone/>
                      </a:pPr>
                      <a:r>
                        <a:rPr lang="en-US" sz="2200" dirty="0">
                          <a:effectLst/>
                          <a:latin typeface="Arial" panose="020B0604020202020204" pitchFamily="34" charset="0"/>
                          <a:cs typeface="Arial" panose="020B0604020202020204" pitchFamily="34" charset="0"/>
                        </a:rPr>
                        <a:t>-0.047</a:t>
                      </a:r>
                      <a:endParaRPr lang="en-US" sz="2200" dirty="0">
                        <a:effectLst/>
                        <a:latin typeface="Arial" panose="020B0604020202020204" pitchFamily="34" charset="0"/>
                        <a:ea typeface="Aptos" panose="020B0004020202020204" pitchFamily="34" charset="0"/>
                        <a:cs typeface="Arial" panose="020B0604020202020204" pitchFamily="34" charset="0"/>
                      </a:endParaRPr>
                    </a:p>
                  </a:txBody>
                  <a:tcPr marL="68580" marR="68580" marT="0" marB="0" anchor="ctr"/>
                </a:tc>
                <a:tc>
                  <a:txBody>
                    <a:bodyPr/>
                    <a:lstStyle/>
                    <a:p>
                      <a:pPr marL="0" marR="0" algn="ctr">
                        <a:buNone/>
                      </a:pPr>
                      <a:r>
                        <a:rPr lang="en-US" sz="2200" dirty="0">
                          <a:effectLst/>
                          <a:latin typeface="Arial" panose="020B0604020202020204" pitchFamily="34" charset="0"/>
                          <a:cs typeface="Arial" panose="020B0604020202020204" pitchFamily="34" charset="0"/>
                        </a:rPr>
                        <a:t>-0.539</a:t>
                      </a:r>
                      <a:endParaRPr lang="en-US" sz="2200" dirty="0">
                        <a:effectLst/>
                        <a:latin typeface="Arial" panose="020B0604020202020204" pitchFamily="34" charset="0"/>
                        <a:ea typeface="Aptos" panose="020B0004020202020204" pitchFamily="34" charset="0"/>
                        <a:cs typeface="Arial" panose="020B0604020202020204" pitchFamily="34" charset="0"/>
                      </a:endParaRPr>
                    </a:p>
                  </a:txBody>
                  <a:tcPr marL="68580" marR="68580" marT="0" marB="0" anchor="ctr"/>
                </a:tc>
                <a:tc>
                  <a:txBody>
                    <a:bodyPr/>
                    <a:lstStyle/>
                    <a:p>
                      <a:pPr marL="0" marR="0" algn="ctr">
                        <a:buNone/>
                      </a:pPr>
                      <a:r>
                        <a:rPr lang="en-US" sz="2200" dirty="0">
                          <a:effectLst/>
                          <a:latin typeface="Arial" panose="020B0604020202020204" pitchFamily="34" charset="0"/>
                          <a:cs typeface="Arial" panose="020B0604020202020204" pitchFamily="34" charset="0"/>
                        </a:rPr>
                        <a:t>0.592</a:t>
                      </a:r>
                      <a:endParaRPr lang="en-US" sz="2200" dirty="0">
                        <a:effectLst/>
                        <a:latin typeface="Arial" panose="020B0604020202020204" pitchFamily="34" charset="0"/>
                        <a:ea typeface="Aptos" panose="020B0004020202020204" pitchFamily="34" charset="0"/>
                        <a:cs typeface="Arial" panose="020B0604020202020204" pitchFamily="34" charset="0"/>
                      </a:endParaRPr>
                    </a:p>
                  </a:txBody>
                  <a:tcPr marL="68580" marR="68580" marT="0" marB="0" anchor="ctr"/>
                </a:tc>
                <a:extLst>
                  <a:ext uri="{0D108BD9-81ED-4DB2-BD59-A6C34878D82A}">
                    <a16:rowId xmlns:a16="http://schemas.microsoft.com/office/drawing/2014/main" val="1992087037"/>
                  </a:ext>
                </a:extLst>
              </a:tr>
            </a:tbl>
          </a:graphicData>
        </a:graphic>
      </p:graphicFrame>
      <p:graphicFrame>
        <p:nvGraphicFramePr>
          <p:cNvPr id="1030" name="Table 1029">
            <a:extLst>
              <a:ext uri="{FF2B5EF4-FFF2-40B4-BE49-F238E27FC236}">
                <a16:creationId xmlns:a16="http://schemas.microsoft.com/office/drawing/2014/main" id="{94692B71-99B6-3CB9-33A2-12506EECEBAF}"/>
              </a:ext>
            </a:extLst>
          </p:cNvPr>
          <p:cNvGraphicFramePr>
            <a:graphicFrameLocks noGrp="1"/>
          </p:cNvGraphicFramePr>
          <p:nvPr>
            <p:extLst>
              <p:ext uri="{D42A27DB-BD31-4B8C-83A1-F6EECF244321}">
                <p14:modId xmlns:p14="http://schemas.microsoft.com/office/powerpoint/2010/main" val="409280773"/>
              </p:ext>
            </p:extLst>
          </p:nvPr>
        </p:nvGraphicFramePr>
        <p:xfrm>
          <a:off x="26157884" y="10241270"/>
          <a:ext cx="8565936" cy="2648025"/>
        </p:xfrm>
        <a:graphic>
          <a:graphicData uri="http://schemas.openxmlformats.org/drawingml/2006/table">
            <a:tbl>
              <a:tblPr bandRow="1">
                <a:tableStyleId>{5C22544A-7EE6-4342-B048-85BDC9FD1C3A}</a:tableStyleId>
              </a:tblPr>
              <a:tblGrid>
                <a:gridCol w="3203385">
                  <a:extLst>
                    <a:ext uri="{9D8B030D-6E8A-4147-A177-3AD203B41FA5}">
                      <a16:colId xmlns:a16="http://schemas.microsoft.com/office/drawing/2014/main" val="3348938176"/>
                    </a:ext>
                  </a:extLst>
                </a:gridCol>
                <a:gridCol w="1987843">
                  <a:extLst>
                    <a:ext uri="{9D8B030D-6E8A-4147-A177-3AD203B41FA5}">
                      <a16:colId xmlns:a16="http://schemas.microsoft.com/office/drawing/2014/main" val="1752721431"/>
                    </a:ext>
                  </a:extLst>
                </a:gridCol>
                <a:gridCol w="1664240">
                  <a:extLst>
                    <a:ext uri="{9D8B030D-6E8A-4147-A177-3AD203B41FA5}">
                      <a16:colId xmlns:a16="http://schemas.microsoft.com/office/drawing/2014/main" val="3211136611"/>
                    </a:ext>
                  </a:extLst>
                </a:gridCol>
                <a:gridCol w="1710468">
                  <a:extLst>
                    <a:ext uri="{9D8B030D-6E8A-4147-A177-3AD203B41FA5}">
                      <a16:colId xmlns:a16="http://schemas.microsoft.com/office/drawing/2014/main" val="2035315803"/>
                    </a:ext>
                  </a:extLst>
                </a:gridCol>
              </a:tblGrid>
              <a:tr h="1134868">
                <a:tc>
                  <a:txBody>
                    <a:bodyPr/>
                    <a:lstStyle/>
                    <a:p>
                      <a:pPr marL="0" marR="0">
                        <a:buNone/>
                      </a:pPr>
                      <a:r>
                        <a:rPr lang="en-US" sz="2200">
                          <a:effectLst/>
                          <a:latin typeface="Arial" panose="020B0604020202020204" pitchFamily="34" charset="0"/>
                          <a:cs typeface="Arial" panose="020B0604020202020204" pitchFamily="34" charset="0"/>
                        </a:rPr>
                        <a:t> </a:t>
                      </a:r>
                      <a:endParaRPr lang="en-US" sz="2200">
                        <a:effectLst/>
                        <a:latin typeface="Arial" panose="020B0604020202020204" pitchFamily="34" charset="0"/>
                        <a:ea typeface="Aptos" panose="020B0004020202020204" pitchFamily="34" charset="0"/>
                        <a:cs typeface="Arial" panose="020B0604020202020204" pitchFamily="34" charset="0"/>
                      </a:endParaRPr>
                    </a:p>
                  </a:txBody>
                  <a:tcPr marL="68580" marR="68580" marT="0" marB="0" anchor="ctr"/>
                </a:tc>
                <a:tc>
                  <a:txBody>
                    <a:bodyPr/>
                    <a:lstStyle/>
                    <a:p>
                      <a:pPr marL="0" marR="0" algn="ctr">
                        <a:buNone/>
                      </a:pPr>
                      <a:r>
                        <a:rPr lang="en-US" sz="2200" dirty="0">
                          <a:effectLst/>
                          <a:latin typeface="Arial" panose="020B0604020202020204" pitchFamily="34" charset="0"/>
                          <a:cs typeface="Arial" panose="020B0604020202020204" pitchFamily="34" charset="0"/>
                        </a:rPr>
                        <a:t>β-coefficient</a:t>
                      </a:r>
                      <a:endParaRPr lang="en-US" sz="2200" dirty="0">
                        <a:effectLst/>
                        <a:latin typeface="Arial" panose="020B0604020202020204" pitchFamily="34" charset="0"/>
                        <a:ea typeface="Aptos" panose="020B0004020202020204" pitchFamily="34" charset="0"/>
                        <a:cs typeface="Arial" panose="020B0604020202020204" pitchFamily="34" charset="0"/>
                      </a:endParaRPr>
                    </a:p>
                  </a:txBody>
                  <a:tcPr marL="68580" marR="68580" marT="0" marB="0" anchor="ctr"/>
                </a:tc>
                <a:tc>
                  <a:txBody>
                    <a:bodyPr/>
                    <a:lstStyle/>
                    <a:p>
                      <a:pPr marL="0" marR="0" algn="ctr">
                        <a:buNone/>
                      </a:pPr>
                      <a:r>
                        <a:rPr lang="en-US" sz="2200" dirty="0">
                          <a:effectLst/>
                          <a:latin typeface="Arial" panose="020B0604020202020204" pitchFamily="34" charset="0"/>
                          <a:cs typeface="Arial" panose="020B0604020202020204" pitchFamily="34" charset="0"/>
                        </a:rPr>
                        <a:t>t-value</a:t>
                      </a:r>
                      <a:endParaRPr lang="en-US" sz="2200" dirty="0">
                        <a:effectLst/>
                        <a:latin typeface="Arial" panose="020B0604020202020204" pitchFamily="34" charset="0"/>
                        <a:ea typeface="Aptos" panose="020B0004020202020204" pitchFamily="34" charset="0"/>
                        <a:cs typeface="Arial" panose="020B0604020202020204" pitchFamily="34" charset="0"/>
                      </a:endParaRPr>
                    </a:p>
                  </a:txBody>
                  <a:tcPr marL="68580" marR="68580" marT="0" marB="0" anchor="ctr"/>
                </a:tc>
                <a:tc>
                  <a:txBody>
                    <a:bodyPr/>
                    <a:lstStyle/>
                    <a:p>
                      <a:pPr marL="0" marR="0" algn="ctr">
                        <a:buNone/>
                      </a:pPr>
                      <a:r>
                        <a:rPr lang="en-US" sz="2200" dirty="0">
                          <a:effectLst/>
                          <a:latin typeface="Arial" panose="020B0604020202020204" pitchFamily="34" charset="0"/>
                          <a:cs typeface="Arial" panose="020B0604020202020204" pitchFamily="34" charset="0"/>
                        </a:rPr>
                        <a:t>p-value</a:t>
                      </a:r>
                      <a:endParaRPr lang="en-US" sz="2200" dirty="0">
                        <a:effectLst/>
                        <a:latin typeface="Arial" panose="020B0604020202020204" pitchFamily="34" charset="0"/>
                        <a:ea typeface="Aptos" panose="020B0004020202020204" pitchFamily="34" charset="0"/>
                        <a:cs typeface="Arial" panose="020B0604020202020204" pitchFamily="34" charset="0"/>
                      </a:endParaRPr>
                    </a:p>
                  </a:txBody>
                  <a:tcPr marL="68580" marR="68580" marT="0" marB="0" anchor="ctr"/>
                </a:tc>
                <a:extLst>
                  <a:ext uri="{0D108BD9-81ED-4DB2-BD59-A6C34878D82A}">
                    <a16:rowId xmlns:a16="http://schemas.microsoft.com/office/drawing/2014/main" val="2208397772"/>
                  </a:ext>
                </a:extLst>
              </a:tr>
              <a:tr h="378289">
                <a:tc>
                  <a:txBody>
                    <a:bodyPr/>
                    <a:lstStyle/>
                    <a:p>
                      <a:pPr marL="0" marR="0" algn="ctr">
                        <a:buNone/>
                      </a:pPr>
                      <a:r>
                        <a:rPr lang="en-US" sz="2200">
                          <a:effectLst/>
                          <a:latin typeface="Arial" panose="020B0604020202020204" pitchFamily="34" charset="0"/>
                          <a:cs typeface="Arial" panose="020B0604020202020204" pitchFamily="34" charset="0"/>
                        </a:rPr>
                        <a:t>Intercept</a:t>
                      </a:r>
                      <a:endParaRPr lang="en-US" sz="2200">
                        <a:effectLst/>
                        <a:latin typeface="Arial" panose="020B0604020202020204" pitchFamily="34" charset="0"/>
                        <a:ea typeface="Aptos" panose="020B0004020202020204" pitchFamily="34" charset="0"/>
                        <a:cs typeface="Arial" panose="020B0604020202020204" pitchFamily="34" charset="0"/>
                      </a:endParaRPr>
                    </a:p>
                  </a:txBody>
                  <a:tcPr marL="68580" marR="68580" marT="0" marB="0" anchor="ctr"/>
                </a:tc>
                <a:tc>
                  <a:txBody>
                    <a:bodyPr/>
                    <a:lstStyle/>
                    <a:p>
                      <a:pPr marL="0" marR="0" algn="ctr">
                        <a:buNone/>
                      </a:pPr>
                      <a:r>
                        <a:rPr lang="en-US" sz="2200" dirty="0">
                          <a:effectLst/>
                          <a:latin typeface="Arial" panose="020B0604020202020204" pitchFamily="34" charset="0"/>
                          <a:ea typeface="Aptos" panose="020B0004020202020204" pitchFamily="34" charset="0"/>
                          <a:cs typeface="Arial" panose="020B0604020202020204" pitchFamily="34" charset="0"/>
                        </a:rPr>
                        <a:t>55.90</a:t>
                      </a:r>
                    </a:p>
                  </a:txBody>
                  <a:tcPr marL="68580" marR="68580" marT="0" marB="0" anchor="ctr"/>
                </a:tc>
                <a:tc>
                  <a:txBody>
                    <a:bodyPr/>
                    <a:lstStyle/>
                    <a:p>
                      <a:pPr marL="0" marR="0" algn="ctr">
                        <a:buNone/>
                      </a:pPr>
                      <a:r>
                        <a:rPr lang="en-US" sz="2200" dirty="0">
                          <a:effectLst/>
                          <a:latin typeface="Arial" panose="020B0604020202020204" pitchFamily="34" charset="0"/>
                          <a:ea typeface="Aptos" panose="020B0004020202020204" pitchFamily="34" charset="0"/>
                          <a:cs typeface="Arial" panose="020B0604020202020204" pitchFamily="34" charset="0"/>
                        </a:rPr>
                        <a:t>3.600</a:t>
                      </a:r>
                    </a:p>
                  </a:txBody>
                  <a:tcPr marL="68580" marR="68580" marT="0" marB="0" anchor="ctr"/>
                </a:tc>
                <a:tc>
                  <a:txBody>
                    <a:bodyPr/>
                    <a:lstStyle/>
                    <a:p>
                      <a:pPr marL="0" marR="0" algn="ctr">
                        <a:buNone/>
                      </a:pPr>
                      <a:r>
                        <a:rPr lang="en-US" sz="2200">
                          <a:effectLst/>
                          <a:latin typeface="Arial" panose="020B0604020202020204" pitchFamily="34" charset="0"/>
                          <a:cs typeface="Arial" panose="020B0604020202020204" pitchFamily="34" charset="0"/>
                        </a:rPr>
                        <a:t>0.0</a:t>
                      </a:r>
                      <a:endParaRPr lang="en-US" sz="2200">
                        <a:effectLst/>
                        <a:latin typeface="Arial" panose="020B0604020202020204" pitchFamily="34" charset="0"/>
                        <a:ea typeface="Aptos" panose="020B0004020202020204" pitchFamily="34" charset="0"/>
                        <a:cs typeface="Arial" panose="020B0604020202020204" pitchFamily="34" charset="0"/>
                      </a:endParaRPr>
                    </a:p>
                  </a:txBody>
                  <a:tcPr marL="68580" marR="68580" marT="0" marB="0" anchor="ctr"/>
                </a:tc>
                <a:extLst>
                  <a:ext uri="{0D108BD9-81ED-4DB2-BD59-A6C34878D82A}">
                    <a16:rowId xmlns:a16="http://schemas.microsoft.com/office/drawing/2014/main" val="126672239"/>
                  </a:ext>
                </a:extLst>
              </a:tr>
              <a:tr h="756579">
                <a:tc>
                  <a:txBody>
                    <a:bodyPr/>
                    <a:lstStyle/>
                    <a:p>
                      <a:pPr marL="0" marR="0" algn="ctr">
                        <a:buNone/>
                      </a:pPr>
                      <a:r>
                        <a:rPr lang="en-US" sz="2200">
                          <a:effectLst/>
                          <a:latin typeface="Arial" panose="020B0604020202020204" pitchFamily="34" charset="0"/>
                          <a:cs typeface="Arial" panose="020B0604020202020204" pitchFamily="34" charset="0"/>
                        </a:rPr>
                        <a:t>Cognitive Score</a:t>
                      </a:r>
                      <a:endParaRPr lang="en-US" sz="2200">
                        <a:effectLst/>
                        <a:latin typeface="Arial" panose="020B0604020202020204" pitchFamily="34" charset="0"/>
                        <a:ea typeface="Aptos" panose="020B0004020202020204" pitchFamily="34" charset="0"/>
                        <a:cs typeface="Arial" panose="020B0604020202020204" pitchFamily="34" charset="0"/>
                      </a:endParaRPr>
                    </a:p>
                  </a:txBody>
                  <a:tcPr marL="68580" marR="68580" marT="0" marB="0" anchor="ctr"/>
                </a:tc>
                <a:tc>
                  <a:txBody>
                    <a:bodyPr/>
                    <a:lstStyle/>
                    <a:p>
                      <a:pPr marL="0" marR="0" algn="ctr">
                        <a:buNone/>
                      </a:pPr>
                      <a:r>
                        <a:rPr lang="en-US" sz="2200" dirty="0">
                          <a:effectLst/>
                          <a:latin typeface="Arial" panose="020B0604020202020204" pitchFamily="34" charset="0"/>
                          <a:cs typeface="Arial" panose="020B0604020202020204" pitchFamily="34" charset="0"/>
                        </a:rPr>
                        <a:t>0.269</a:t>
                      </a:r>
                      <a:endParaRPr lang="en-US" sz="2200" dirty="0">
                        <a:effectLst/>
                        <a:latin typeface="Arial" panose="020B0604020202020204" pitchFamily="34" charset="0"/>
                        <a:ea typeface="Aptos" panose="020B0004020202020204" pitchFamily="34" charset="0"/>
                        <a:cs typeface="Arial" panose="020B0604020202020204" pitchFamily="34" charset="0"/>
                      </a:endParaRPr>
                    </a:p>
                  </a:txBody>
                  <a:tcPr marL="68580" marR="68580" marT="0" marB="0" anchor="ctr"/>
                </a:tc>
                <a:tc>
                  <a:txBody>
                    <a:bodyPr/>
                    <a:lstStyle/>
                    <a:p>
                      <a:pPr marL="0" marR="0" algn="ctr">
                        <a:buNone/>
                      </a:pPr>
                      <a:r>
                        <a:rPr lang="en-US" sz="2200" dirty="0">
                          <a:effectLst/>
                          <a:latin typeface="Arial" panose="020B0604020202020204" pitchFamily="34" charset="0"/>
                          <a:cs typeface="Arial" panose="020B0604020202020204" pitchFamily="34" charset="0"/>
                        </a:rPr>
                        <a:t>1.700</a:t>
                      </a:r>
                      <a:endParaRPr lang="en-US" sz="2200" dirty="0">
                        <a:effectLst/>
                        <a:latin typeface="Arial" panose="020B0604020202020204" pitchFamily="34" charset="0"/>
                        <a:ea typeface="Aptos" panose="020B0004020202020204" pitchFamily="34" charset="0"/>
                        <a:cs typeface="Arial" panose="020B0604020202020204" pitchFamily="34" charset="0"/>
                      </a:endParaRPr>
                    </a:p>
                  </a:txBody>
                  <a:tcPr marL="68580" marR="68580" marT="0" marB="0" anchor="ctr"/>
                </a:tc>
                <a:tc>
                  <a:txBody>
                    <a:bodyPr/>
                    <a:lstStyle/>
                    <a:p>
                      <a:pPr marL="0" marR="0" algn="ctr">
                        <a:buNone/>
                      </a:pPr>
                      <a:r>
                        <a:rPr lang="en-US" sz="2200" b="1" dirty="0">
                          <a:effectLst/>
                          <a:latin typeface="Arial" panose="020B0604020202020204" pitchFamily="34" charset="0"/>
                          <a:cs typeface="Arial" panose="020B0604020202020204" pitchFamily="34" charset="0"/>
                        </a:rPr>
                        <a:t>0.095</a:t>
                      </a:r>
                      <a:endParaRPr lang="en-US" sz="2200" b="1" dirty="0">
                        <a:effectLst/>
                        <a:latin typeface="Arial" panose="020B0604020202020204" pitchFamily="34" charset="0"/>
                        <a:ea typeface="Aptos" panose="020B0004020202020204" pitchFamily="34" charset="0"/>
                        <a:cs typeface="Arial" panose="020B0604020202020204" pitchFamily="34" charset="0"/>
                      </a:endParaRPr>
                    </a:p>
                  </a:txBody>
                  <a:tcPr marL="68580" marR="68580" marT="0" marB="0" anchor="ctr"/>
                </a:tc>
                <a:extLst>
                  <a:ext uri="{0D108BD9-81ED-4DB2-BD59-A6C34878D82A}">
                    <a16:rowId xmlns:a16="http://schemas.microsoft.com/office/drawing/2014/main" val="2375851489"/>
                  </a:ext>
                </a:extLst>
              </a:tr>
              <a:tr h="378289">
                <a:tc>
                  <a:txBody>
                    <a:bodyPr/>
                    <a:lstStyle/>
                    <a:p>
                      <a:pPr marL="0" marR="0" algn="ctr">
                        <a:buNone/>
                      </a:pPr>
                      <a:r>
                        <a:rPr lang="en-US" sz="2200" dirty="0">
                          <a:effectLst/>
                          <a:latin typeface="Arial" panose="020B0604020202020204" pitchFamily="34" charset="0"/>
                          <a:cs typeface="Arial" panose="020B0604020202020204" pitchFamily="34" charset="0"/>
                        </a:rPr>
                        <a:t>Motor Score</a:t>
                      </a:r>
                      <a:endParaRPr lang="en-US" sz="2200" dirty="0">
                        <a:effectLst/>
                        <a:latin typeface="Arial" panose="020B0604020202020204" pitchFamily="34" charset="0"/>
                        <a:ea typeface="Aptos" panose="020B0004020202020204" pitchFamily="34" charset="0"/>
                        <a:cs typeface="Arial" panose="020B0604020202020204" pitchFamily="34" charset="0"/>
                      </a:endParaRPr>
                    </a:p>
                  </a:txBody>
                  <a:tcPr marL="68580" marR="68580" marT="0" marB="0" anchor="ctr"/>
                </a:tc>
                <a:tc>
                  <a:txBody>
                    <a:bodyPr/>
                    <a:lstStyle/>
                    <a:p>
                      <a:pPr marL="0" marR="0" algn="ctr">
                        <a:buNone/>
                      </a:pPr>
                      <a:r>
                        <a:rPr lang="en-US" sz="2200" dirty="0">
                          <a:effectLst/>
                          <a:latin typeface="Arial" panose="020B0604020202020204" pitchFamily="34" charset="0"/>
                          <a:cs typeface="Arial" panose="020B0604020202020204" pitchFamily="34" charset="0"/>
                        </a:rPr>
                        <a:t>-0.116</a:t>
                      </a:r>
                      <a:endParaRPr lang="en-US" sz="2200" dirty="0">
                        <a:effectLst/>
                        <a:latin typeface="Arial" panose="020B0604020202020204" pitchFamily="34" charset="0"/>
                        <a:ea typeface="Aptos" panose="020B0004020202020204" pitchFamily="34" charset="0"/>
                        <a:cs typeface="Arial" panose="020B0604020202020204" pitchFamily="34" charset="0"/>
                      </a:endParaRPr>
                    </a:p>
                  </a:txBody>
                  <a:tcPr marL="68580" marR="68580" marT="0" marB="0" anchor="ctr"/>
                </a:tc>
                <a:tc>
                  <a:txBody>
                    <a:bodyPr/>
                    <a:lstStyle/>
                    <a:p>
                      <a:pPr marL="0" marR="0" algn="ctr">
                        <a:buNone/>
                      </a:pPr>
                      <a:r>
                        <a:rPr lang="en-US" sz="2200" dirty="0">
                          <a:effectLst/>
                          <a:latin typeface="Arial" panose="020B0604020202020204" pitchFamily="34" charset="0"/>
                          <a:cs typeface="Arial" panose="020B0604020202020204" pitchFamily="34" charset="0"/>
                        </a:rPr>
                        <a:t>-0.901</a:t>
                      </a:r>
                      <a:endParaRPr lang="en-US" sz="2200" dirty="0">
                        <a:effectLst/>
                        <a:latin typeface="Arial" panose="020B0604020202020204" pitchFamily="34" charset="0"/>
                        <a:ea typeface="Aptos" panose="020B0004020202020204" pitchFamily="34" charset="0"/>
                        <a:cs typeface="Arial" panose="020B0604020202020204" pitchFamily="34" charset="0"/>
                      </a:endParaRPr>
                    </a:p>
                  </a:txBody>
                  <a:tcPr marL="68580" marR="68580" marT="0" marB="0" anchor="ctr"/>
                </a:tc>
                <a:tc>
                  <a:txBody>
                    <a:bodyPr/>
                    <a:lstStyle/>
                    <a:p>
                      <a:pPr marL="0" marR="0" algn="ctr">
                        <a:buNone/>
                      </a:pPr>
                      <a:r>
                        <a:rPr lang="en-US" sz="2200" dirty="0">
                          <a:effectLst/>
                          <a:latin typeface="Arial" panose="020B0604020202020204" pitchFamily="34" charset="0"/>
                          <a:cs typeface="Arial" panose="020B0604020202020204" pitchFamily="34" charset="0"/>
                        </a:rPr>
                        <a:t>0.427</a:t>
                      </a:r>
                      <a:endParaRPr lang="en-US" sz="2200" dirty="0">
                        <a:effectLst/>
                        <a:latin typeface="Arial" panose="020B0604020202020204" pitchFamily="34" charset="0"/>
                        <a:ea typeface="Aptos" panose="020B0004020202020204" pitchFamily="34" charset="0"/>
                        <a:cs typeface="Arial" panose="020B0604020202020204" pitchFamily="34" charset="0"/>
                      </a:endParaRPr>
                    </a:p>
                  </a:txBody>
                  <a:tcPr marL="68580" marR="68580" marT="0" marB="0" anchor="ctr"/>
                </a:tc>
                <a:extLst>
                  <a:ext uri="{0D108BD9-81ED-4DB2-BD59-A6C34878D82A}">
                    <a16:rowId xmlns:a16="http://schemas.microsoft.com/office/drawing/2014/main" val="2919687416"/>
                  </a:ext>
                </a:extLst>
              </a:tr>
            </a:tbl>
          </a:graphicData>
        </a:graphic>
      </p:graphicFrame>
      <p:sp>
        <p:nvSpPr>
          <p:cNvPr id="1031" name="TextBox 1030">
            <a:extLst>
              <a:ext uri="{FF2B5EF4-FFF2-40B4-BE49-F238E27FC236}">
                <a16:creationId xmlns:a16="http://schemas.microsoft.com/office/drawing/2014/main" id="{D7D44D43-B287-1BCE-1A06-D609ABECB042}"/>
              </a:ext>
            </a:extLst>
          </p:cNvPr>
          <p:cNvSpPr txBox="1"/>
          <p:nvPr/>
        </p:nvSpPr>
        <p:spPr>
          <a:xfrm>
            <a:off x="26157884" y="13089778"/>
            <a:ext cx="8565936" cy="2046714"/>
          </a:xfrm>
          <a:prstGeom prst="rect">
            <a:avLst/>
          </a:prstGeom>
          <a:noFill/>
        </p:spPr>
        <p:txBody>
          <a:bodyPr wrap="square" rtlCol="0">
            <a:spAutoFit/>
          </a:bodyPr>
          <a:lstStyle/>
          <a:p>
            <a:r>
              <a:rPr lang="en-US" sz="2600" b="1"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Table </a:t>
            </a:r>
            <a:r>
              <a:rPr lang="en-US" sz="2600" b="1" dirty="0">
                <a:solidFill>
                  <a:srgbClr val="000000"/>
                </a:solidFill>
                <a:latin typeface="Arial" panose="020B0604020202020204" pitchFamily="34" charset="0"/>
                <a:ea typeface="Times New Roman" panose="02020603050405020304" pitchFamily="18" charset="0"/>
                <a:cs typeface="Arial" panose="020B0604020202020204" pitchFamily="34" charset="0"/>
              </a:rPr>
              <a:t>2</a:t>
            </a:r>
            <a:r>
              <a:rPr lang="en-US" sz="2600" b="1"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a:t>
            </a:r>
            <a:r>
              <a:rPr lang="en-US" sz="26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 </a:t>
            </a:r>
            <a:r>
              <a:rPr lang="en-US" sz="2600" dirty="0">
                <a:solidFill>
                  <a:srgbClr val="333333"/>
                </a:solidFill>
                <a:effectLst/>
                <a:latin typeface="Arial" panose="020B0604020202020204" pitchFamily="34" charset="0"/>
                <a:ea typeface="Times New Roman" panose="02020603050405020304" pitchFamily="18" charset="0"/>
                <a:cs typeface="Arial" panose="020B0604020202020204" pitchFamily="34" charset="0"/>
              </a:rPr>
              <a:t>Multivariate regression of cognitive and motor scores on retained EEG channels. </a:t>
            </a:r>
            <a:endParaRPr lang="en-US" sz="2600" dirty="0">
              <a:effectLst/>
              <a:latin typeface="Arial" panose="020B0604020202020204" pitchFamily="34" charset="0"/>
              <a:ea typeface="Calibri" panose="020F0502020204030204" pitchFamily="34" charset="0"/>
              <a:cs typeface="Arial" panose="020B0604020202020204" pitchFamily="34" charset="0"/>
            </a:endParaRPr>
          </a:p>
          <a:p>
            <a:endParaRPr lang="en-US" dirty="0"/>
          </a:p>
        </p:txBody>
      </p:sp>
      <p:pic>
        <p:nvPicPr>
          <p:cNvPr id="10" name="Picture 9">
            <a:extLst>
              <a:ext uri="{FF2B5EF4-FFF2-40B4-BE49-F238E27FC236}">
                <a16:creationId xmlns:a16="http://schemas.microsoft.com/office/drawing/2014/main" id="{D878894D-5AB6-D198-01D1-496926EDEC4C}"/>
              </a:ext>
            </a:extLst>
          </p:cNvPr>
          <p:cNvPicPr>
            <a:picLocks noChangeAspect="1"/>
          </p:cNvPicPr>
          <p:nvPr/>
        </p:nvPicPr>
        <p:blipFill>
          <a:blip r:embed="rId23"/>
          <a:stretch>
            <a:fillRect/>
          </a:stretch>
        </p:blipFill>
        <p:spPr>
          <a:xfrm>
            <a:off x="34437293" y="25453192"/>
            <a:ext cx="2071605" cy="2047274"/>
          </a:xfrm>
          <a:prstGeom prst="rect">
            <a:avLst/>
          </a:prstGeom>
        </p:spPr>
      </p:pic>
      <p:pic>
        <p:nvPicPr>
          <p:cNvPr id="18" name="Picture 17" descr="A diagram of a diagram showing the distribution of motor bayley-4 scores&#10;&#10;AI-generated content may be incorrect.">
            <a:extLst>
              <a:ext uri="{FF2B5EF4-FFF2-40B4-BE49-F238E27FC236}">
                <a16:creationId xmlns:a16="http://schemas.microsoft.com/office/drawing/2014/main" id="{CB2339EA-023B-A1A5-1C6B-5B25FE241EDE}"/>
              </a:ext>
            </a:extLst>
          </p:cNvPr>
          <p:cNvPicPr>
            <a:picLocks noChangeAspect="1"/>
          </p:cNvPicPr>
          <p:nvPr/>
        </p:nvPicPr>
        <p:blipFill>
          <a:blip r:embed="rId24"/>
          <a:stretch>
            <a:fillRect/>
          </a:stretch>
        </p:blipFill>
        <p:spPr>
          <a:xfrm>
            <a:off x="13608933" y="16367065"/>
            <a:ext cx="9628535" cy="7221402"/>
          </a:xfrm>
          <a:prstGeom prst="rect">
            <a:avLst/>
          </a:prstGeom>
        </p:spPr>
      </p:pic>
      <p:sp>
        <p:nvSpPr>
          <p:cNvPr id="19" name="TextBox 18">
            <a:extLst>
              <a:ext uri="{FF2B5EF4-FFF2-40B4-BE49-F238E27FC236}">
                <a16:creationId xmlns:a16="http://schemas.microsoft.com/office/drawing/2014/main" id="{B32837F9-6938-737D-940A-1F0FA20B8896}"/>
              </a:ext>
            </a:extLst>
          </p:cNvPr>
          <p:cNvSpPr txBox="1"/>
          <p:nvPr/>
        </p:nvSpPr>
        <p:spPr>
          <a:xfrm>
            <a:off x="996720" y="20658926"/>
            <a:ext cx="10007444" cy="4401205"/>
          </a:xfrm>
          <a:prstGeom prst="rect">
            <a:avLst/>
          </a:prstGeom>
          <a:noFill/>
        </p:spPr>
        <p:txBody>
          <a:bodyPr wrap="square" rtlCol="0">
            <a:spAutoFit/>
          </a:bodyPr>
          <a:lstStyle/>
          <a:p>
            <a:pPr marL="457200" indent="-457200">
              <a:buFont typeface="Arial" panose="020B0604020202020204" pitchFamily="34" charset="0"/>
              <a:buChar char="•"/>
            </a:pPr>
            <a:r>
              <a:rPr lang="en-US" sz="2800" dirty="0">
                <a:latin typeface="Arial" panose="020B0604020202020204" pitchFamily="34" charset="0"/>
                <a:cs typeface="Arial" panose="020B0604020202020204" pitchFamily="34" charset="0"/>
              </a:rPr>
              <a:t>EEG data from 73 6-month HL infants was processed and data evaluated for 1) amount of clean EEG time (in retainable seconds) and 2) percent of retainable EEG channels after artifact removal.</a:t>
            </a:r>
          </a:p>
          <a:p>
            <a:pPr marL="457200" indent="-457200">
              <a:buFont typeface="Arial" panose="020B0604020202020204" pitchFamily="34" charset="0"/>
              <a:buChar char="•"/>
            </a:pPr>
            <a:endParaRPr lang="en-US" sz="2800" dirty="0">
              <a:latin typeface="Arial" panose="020B0604020202020204" pitchFamily="34" charset="0"/>
              <a:cs typeface="Arial" panose="020B0604020202020204" pitchFamily="34" charset="0"/>
            </a:endParaRPr>
          </a:p>
          <a:p>
            <a:pPr marL="457200" indent="-457200">
              <a:buFont typeface="Arial" panose="020B0604020202020204" pitchFamily="34" charset="0"/>
              <a:buChar char="•"/>
            </a:pPr>
            <a:r>
              <a:rPr lang="en-US" sz="2800" dirty="0">
                <a:latin typeface="Arial" panose="020B0604020202020204" pitchFamily="34" charset="0"/>
                <a:cs typeface="Arial" panose="020B0604020202020204" pitchFamily="34" charset="0"/>
              </a:rPr>
              <a:t>Cognitive and motor domains of the Bayley-4 were extracted, and regression analyses were run to determine the relationship between developmental abilities and EEG data quality metrics. </a:t>
            </a:r>
          </a:p>
          <a:p>
            <a:endParaRPr lang="en-US" sz="2800" dirty="0">
              <a:latin typeface="Arial" panose="020B0604020202020204" pitchFamily="34" charset="0"/>
              <a:cs typeface="Arial" panose="020B0604020202020204" pitchFamily="34" charset="0"/>
            </a:endParaRPr>
          </a:p>
        </p:txBody>
      </p:sp>
      <p:pic>
        <p:nvPicPr>
          <p:cNvPr id="27" name="Picture 26">
            <a:extLst>
              <a:ext uri="{FF2B5EF4-FFF2-40B4-BE49-F238E27FC236}">
                <a16:creationId xmlns:a16="http://schemas.microsoft.com/office/drawing/2014/main" id="{DC03252D-0AC4-6AAD-6351-3434290B21B7}"/>
              </a:ext>
            </a:extLst>
          </p:cNvPr>
          <p:cNvPicPr>
            <a:picLocks noChangeAspect="1"/>
          </p:cNvPicPr>
          <p:nvPr/>
        </p:nvPicPr>
        <p:blipFill>
          <a:blip r:embed="rId25"/>
          <a:stretch>
            <a:fillRect/>
          </a:stretch>
        </p:blipFill>
        <p:spPr>
          <a:xfrm>
            <a:off x="2888344" y="16615630"/>
            <a:ext cx="3104030" cy="1959281"/>
          </a:xfrm>
          <a:prstGeom prst="rect">
            <a:avLst/>
          </a:prstGeom>
          <a:solidFill>
            <a:schemeClr val="tx2">
              <a:lumMod val="40000"/>
              <a:lumOff val="60000"/>
            </a:schemeClr>
          </a:solidFill>
        </p:spPr>
      </p:pic>
      <p:sp>
        <p:nvSpPr>
          <p:cNvPr id="1034" name="Title 1">
            <a:extLst>
              <a:ext uri="{FF2B5EF4-FFF2-40B4-BE49-F238E27FC236}">
                <a16:creationId xmlns:a16="http://schemas.microsoft.com/office/drawing/2014/main" id="{A8BBC8D2-94B6-0A61-B721-20FB3A26ACFD}"/>
              </a:ext>
            </a:extLst>
          </p:cNvPr>
          <p:cNvSpPr txBox="1">
            <a:spLocks/>
          </p:cNvSpPr>
          <p:nvPr/>
        </p:nvSpPr>
        <p:spPr>
          <a:xfrm>
            <a:off x="1002281" y="5533892"/>
            <a:ext cx="9401414" cy="743780"/>
          </a:xfrm>
          <a:prstGeom prst="rect">
            <a:avLst/>
          </a:prstGeom>
        </p:spPr>
        <p:txBody>
          <a:bodyPr vert="horz" lIns="91440" tIns="45720" rIns="91440" bIns="45720" rtlCol="0" anchor="ctr">
            <a:normAutofit/>
          </a:bodyPr>
          <a:lstStyle>
            <a:lvl1pPr algn="ctr" defTabSz="2020011" rtl="0" eaLnBrk="1" latinLnBrk="0" hangingPunct="1">
              <a:spcBef>
                <a:spcPct val="0"/>
              </a:spcBef>
              <a:buNone/>
              <a:defRPr sz="19263" kern="1200">
                <a:solidFill>
                  <a:schemeClr val="tx1"/>
                </a:solidFill>
                <a:latin typeface="+mj-lt"/>
                <a:ea typeface="+mj-ea"/>
                <a:cs typeface="+mj-cs"/>
              </a:defRPr>
            </a:lvl1pPr>
          </a:lstStyle>
          <a:p>
            <a:pPr algn="l"/>
            <a:r>
              <a:rPr lang="en-US" sz="4000" b="1" dirty="0">
                <a:latin typeface="Arial" panose="020B0604020202020204" pitchFamily="34" charset="0"/>
                <a:cs typeface="Arial" panose="020B0604020202020204" pitchFamily="34" charset="0"/>
              </a:rPr>
              <a:t>Background</a:t>
            </a:r>
          </a:p>
        </p:txBody>
      </p:sp>
    </p:spTree>
    <p:extLst>
      <p:ext uri="{BB962C8B-B14F-4D97-AF65-F5344CB8AC3E}">
        <p14:creationId xmlns:p14="http://schemas.microsoft.com/office/powerpoint/2010/main" val="1015981527"/>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5132</TotalTime>
  <Words>1091</Words>
  <Application>Microsoft Macintosh PowerPoint</Application>
  <PresentationFormat>Custom</PresentationFormat>
  <Paragraphs>68</Paragraphs>
  <Slides>1</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vt:i4>
      </vt:variant>
    </vt:vector>
  </HeadingPairs>
  <TitlesOfParts>
    <vt:vector size="5" baseType="lpstr">
      <vt:lpstr>Arial</vt:lpstr>
      <vt:lpstr>Arial Narrow</vt:lpstr>
      <vt:lpstr>Calibri</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Jeffry Burne</dc:creator>
  <cp:lastModifiedBy>Booth, Madison</cp:lastModifiedBy>
  <cp:revision>93</cp:revision>
  <cp:lastPrinted>2025-04-08T18:28:46Z</cp:lastPrinted>
  <dcterms:created xsi:type="dcterms:W3CDTF">2021-06-02T18:08:48Z</dcterms:created>
  <dcterms:modified xsi:type="dcterms:W3CDTF">2025-04-23T17:19:36Z</dcterms:modified>
</cp:coreProperties>
</file>